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8" r:id="rId2"/>
    <p:sldMasterId id="2147483690" r:id="rId3"/>
    <p:sldMasterId id="2147483692" r:id="rId4"/>
    <p:sldMasterId id="2147483703" r:id="rId5"/>
    <p:sldMasterId id="2147483713" r:id="rId6"/>
  </p:sldMasterIdLst>
  <p:notesMasterIdLst>
    <p:notesMasterId r:id="rId58"/>
  </p:notesMasterIdLst>
  <p:handoutMasterIdLst>
    <p:handoutMasterId r:id="rId59"/>
  </p:handoutMasterIdLst>
  <p:sldIdLst>
    <p:sldId id="287" r:id="rId7"/>
    <p:sldId id="288" r:id="rId8"/>
    <p:sldId id="289" r:id="rId9"/>
    <p:sldId id="290" r:id="rId10"/>
    <p:sldId id="322" r:id="rId11"/>
    <p:sldId id="323" r:id="rId12"/>
    <p:sldId id="324" r:id="rId13"/>
    <p:sldId id="326" r:id="rId14"/>
    <p:sldId id="327" r:id="rId15"/>
    <p:sldId id="328" r:id="rId16"/>
    <p:sldId id="329" r:id="rId17"/>
    <p:sldId id="334" r:id="rId18"/>
    <p:sldId id="335" r:id="rId19"/>
    <p:sldId id="337" r:id="rId20"/>
    <p:sldId id="339" r:id="rId21"/>
    <p:sldId id="340" r:id="rId22"/>
    <p:sldId id="341" r:id="rId23"/>
    <p:sldId id="343" r:id="rId24"/>
    <p:sldId id="344" r:id="rId25"/>
    <p:sldId id="345" r:id="rId26"/>
    <p:sldId id="346" r:id="rId27"/>
    <p:sldId id="347" r:id="rId28"/>
    <p:sldId id="368" r:id="rId29"/>
    <p:sldId id="369" r:id="rId30"/>
    <p:sldId id="348" r:id="rId31"/>
    <p:sldId id="467" r:id="rId32"/>
    <p:sldId id="370" r:id="rId33"/>
    <p:sldId id="383" r:id="rId34"/>
    <p:sldId id="384" r:id="rId35"/>
    <p:sldId id="385" r:id="rId36"/>
    <p:sldId id="386" r:id="rId37"/>
    <p:sldId id="382" r:id="rId38"/>
    <p:sldId id="371" r:id="rId39"/>
    <p:sldId id="374" r:id="rId40"/>
    <p:sldId id="376" r:id="rId41"/>
    <p:sldId id="379" r:id="rId42"/>
    <p:sldId id="381" r:id="rId43"/>
    <p:sldId id="392" r:id="rId44"/>
    <p:sldId id="393" r:id="rId45"/>
    <p:sldId id="394" r:id="rId46"/>
    <p:sldId id="395" r:id="rId47"/>
    <p:sldId id="397" r:id="rId48"/>
    <p:sldId id="398" r:id="rId49"/>
    <p:sldId id="399" r:id="rId50"/>
    <p:sldId id="359" r:id="rId51"/>
    <p:sldId id="468" r:id="rId52"/>
    <p:sldId id="445" r:id="rId53"/>
    <p:sldId id="446" r:id="rId54"/>
    <p:sldId id="452" r:id="rId55"/>
    <p:sldId id="319" r:id="rId56"/>
    <p:sldId id="466" r:id="rId5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68428" autoAdjust="0"/>
  </p:normalViewPr>
  <p:slideViewPr>
    <p:cSldViewPr snapToGrid="0">
      <p:cViewPr varScale="1">
        <p:scale>
          <a:sx n="78" d="100"/>
          <a:sy n="78" d="100"/>
        </p:scale>
        <p:origin x="2778" y="54"/>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3177" tIns="46589" rIns="93177" bIns="46589" rtlCol="0"/>
          <a:lstStyle>
            <a:lvl1pPr algn="r">
              <a:defRPr sz="1200"/>
            </a:lvl1pPr>
          </a:lstStyle>
          <a:p>
            <a:fld id="{014C1247-0EA7-4A4E-89A6-377885B2CC59}" type="datetimeFigureOut">
              <a:rPr lang="en-US" smtClean="0"/>
              <a:t>2/23/2021</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3177" tIns="46589" rIns="93177" bIns="46589" rtlCol="0" anchor="b"/>
          <a:lstStyle>
            <a:lvl1pPr algn="r">
              <a:defRPr sz="1200"/>
            </a:lvl1pPr>
          </a:lstStyle>
          <a:p>
            <a:fld id="{0ED3BBE1-ACEB-485C-8D2C-DF71393BDB0D}" type="slidenum">
              <a:rPr lang="en-US" smtClean="0"/>
              <a:t>‹#›</a:t>
            </a:fld>
            <a:endParaRPr lang="en-US"/>
          </a:p>
        </p:txBody>
      </p:sp>
    </p:spTree>
    <p:extLst>
      <p:ext uri="{BB962C8B-B14F-4D97-AF65-F5344CB8AC3E}">
        <p14:creationId xmlns:p14="http://schemas.microsoft.com/office/powerpoint/2010/main" val="475266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3177" tIns="46589" rIns="93177" bIns="46589" rtlCol="0"/>
          <a:lstStyle>
            <a:lvl1pPr algn="r">
              <a:defRPr sz="1200"/>
            </a:lvl1pPr>
          </a:lstStyle>
          <a:p>
            <a:fld id="{6947AF2E-250E-414F-BF45-9125FC4AD08D}" type="datetimeFigureOut">
              <a:rPr lang="en-US" smtClean="0"/>
              <a:t>2/23/2021</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3608" y="3373756"/>
            <a:ext cx="738886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3177" tIns="46589" rIns="93177" bIns="46589" rtlCol="0" anchor="b"/>
          <a:lstStyle>
            <a:lvl1pPr algn="r">
              <a:defRPr sz="1200"/>
            </a:lvl1pPr>
          </a:lstStyle>
          <a:p>
            <a:fld id="{0A1EB1B1-9DC3-4787-8D61-FD8DB954D918}" type="slidenum">
              <a:rPr lang="en-US" smtClean="0"/>
              <a:t>‹#›</a:t>
            </a:fld>
            <a:endParaRPr lang="en-US"/>
          </a:p>
        </p:txBody>
      </p:sp>
    </p:spTree>
    <p:extLst>
      <p:ext uri="{BB962C8B-B14F-4D97-AF65-F5344CB8AC3E}">
        <p14:creationId xmlns:p14="http://schemas.microsoft.com/office/powerpoint/2010/main" val="418945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2906" indent="-289579">
              <a:defRPr>
                <a:solidFill>
                  <a:schemeClr val="tx1"/>
                </a:solidFill>
                <a:latin typeface="Calibri" panose="020F0502020204030204" pitchFamily="34" charset="0"/>
                <a:ea typeface="MS PGothic" panose="020B0600070205080204" pitchFamily="34" charset="-128"/>
              </a:defRPr>
            </a:lvl2pPr>
            <a:lvl3pPr marL="1158316" indent="-231663">
              <a:defRPr>
                <a:solidFill>
                  <a:schemeClr val="tx1"/>
                </a:solidFill>
                <a:latin typeface="Calibri" panose="020F0502020204030204" pitchFamily="34" charset="0"/>
                <a:ea typeface="MS PGothic" panose="020B0600070205080204" pitchFamily="34" charset="-128"/>
              </a:defRPr>
            </a:lvl3pPr>
            <a:lvl4pPr marL="1621643" indent="-231663">
              <a:defRPr>
                <a:solidFill>
                  <a:schemeClr val="tx1"/>
                </a:solidFill>
                <a:latin typeface="Calibri" panose="020F0502020204030204" pitchFamily="34" charset="0"/>
                <a:ea typeface="MS PGothic" panose="020B0600070205080204" pitchFamily="34" charset="-128"/>
              </a:defRPr>
            </a:lvl4pPr>
            <a:lvl5pPr marL="2084969" indent="-231663">
              <a:defRPr>
                <a:solidFill>
                  <a:schemeClr val="tx1"/>
                </a:solidFill>
                <a:latin typeface="Calibri" panose="020F0502020204030204" pitchFamily="34" charset="0"/>
                <a:ea typeface="MS PGothic" panose="020B0600070205080204" pitchFamily="34" charset="-128"/>
              </a:defRPr>
            </a:lvl5pPr>
            <a:lvl6pPr marL="2548296" indent="-2316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11622" indent="-2316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74949" indent="-2316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8275" indent="-23166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CF410BF-4F41-4F03-AF16-42EEDCA16EAC}"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313315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10</a:t>
            </a:fld>
            <a:endParaRPr lang="en-US"/>
          </a:p>
        </p:txBody>
      </p:sp>
    </p:spTree>
    <p:extLst>
      <p:ext uri="{BB962C8B-B14F-4D97-AF65-F5344CB8AC3E}">
        <p14:creationId xmlns:p14="http://schemas.microsoft.com/office/powerpoint/2010/main" val="22495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11</a:t>
            </a:fld>
            <a:endParaRPr lang="en-US"/>
          </a:p>
        </p:txBody>
      </p:sp>
    </p:spTree>
    <p:extLst>
      <p:ext uri="{BB962C8B-B14F-4D97-AF65-F5344CB8AC3E}">
        <p14:creationId xmlns:p14="http://schemas.microsoft.com/office/powerpoint/2010/main" val="1153746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12</a:t>
            </a:fld>
            <a:endParaRPr lang="en-US"/>
          </a:p>
        </p:txBody>
      </p:sp>
    </p:spTree>
    <p:extLst>
      <p:ext uri="{BB962C8B-B14F-4D97-AF65-F5344CB8AC3E}">
        <p14:creationId xmlns:p14="http://schemas.microsoft.com/office/powerpoint/2010/main" val="374815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13</a:t>
            </a:fld>
            <a:endParaRPr lang="en-US"/>
          </a:p>
        </p:txBody>
      </p:sp>
    </p:spTree>
    <p:extLst>
      <p:ext uri="{BB962C8B-B14F-4D97-AF65-F5344CB8AC3E}">
        <p14:creationId xmlns:p14="http://schemas.microsoft.com/office/powerpoint/2010/main" val="77744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14</a:t>
            </a:fld>
            <a:endParaRPr lang="en-US"/>
          </a:p>
        </p:txBody>
      </p:sp>
    </p:spTree>
    <p:extLst>
      <p:ext uri="{BB962C8B-B14F-4D97-AF65-F5344CB8AC3E}">
        <p14:creationId xmlns:p14="http://schemas.microsoft.com/office/powerpoint/2010/main" val="354260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15</a:t>
            </a:fld>
            <a:endParaRPr lang="en-US"/>
          </a:p>
        </p:txBody>
      </p:sp>
    </p:spTree>
    <p:extLst>
      <p:ext uri="{BB962C8B-B14F-4D97-AF65-F5344CB8AC3E}">
        <p14:creationId xmlns:p14="http://schemas.microsoft.com/office/powerpoint/2010/main" val="245217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16</a:t>
            </a:fld>
            <a:endParaRPr lang="en-US"/>
          </a:p>
        </p:txBody>
      </p:sp>
    </p:spTree>
    <p:extLst>
      <p:ext uri="{BB962C8B-B14F-4D97-AF65-F5344CB8AC3E}">
        <p14:creationId xmlns:p14="http://schemas.microsoft.com/office/powerpoint/2010/main" val="185652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EB1B1-9DC3-4787-8D61-FD8DB954D918}" type="slidenum">
              <a:rPr lang="en-US" smtClean="0"/>
              <a:t>17</a:t>
            </a:fld>
            <a:endParaRPr lang="en-US"/>
          </a:p>
        </p:txBody>
      </p:sp>
    </p:spTree>
    <p:extLst>
      <p:ext uri="{BB962C8B-B14F-4D97-AF65-F5344CB8AC3E}">
        <p14:creationId xmlns:p14="http://schemas.microsoft.com/office/powerpoint/2010/main" val="2490483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EB1B1-9DC3-4787-8D61-FD8DB954D918}" type="slidenum">
              <a:rPr lang="en-US" smtClean="0"/>
              <a:t>18</a:t>
            </a:fld>
            <a:endParaRPr lang="en-US"/>
          </a:p>
        </p:txBody>
      </p:sp>
    </p:spTree>
    <p:extLst>
      <p:ext uri="{BB962C8B-B14F-4D97-AF65-F5344CB8AC3E}">
        <p14:creationId xmlns:p14="http://schemas.microsoft.com/office/powerpoint/2010/main" val="142345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19</a:t>
            </a:fld>
            <a:endParaRPr lang="en-US"/>
          </a:p>
        </p:txBody>
      </p:sp>
    </p:spTree>
    <p:extLst>
      <p:ext uri="{BB962C8B-B14F-4D97-AF65-F5344CB8AC3E}">
        <p14:creationId xmlns:p14="http://schemas.microsoft.com/office/powerpoint/2010/main" val="268109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2</a:t>
            </a:fld>
            <a:endParaRPr lang="en-US"/>
          </a:p>
        </p:txBody>
      </p:sp>
    </p:spTree>
    <p:extLst>
      <p:ext uri="{BB962C8B-B14F-4D97-AF65-F5344CB8AC3E}">
        <p14:creationId xmlns:p14="http://schemas.microsoft.com/office/powerpoint/2010/main" val="3785198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EB1B1-9DC3-4787-8D61-FD8DB954D918}" type="slidenum">
              <a:rPr lang="en-US" smtClean="0"/>
              <a:t>20</a:t>
            </a:fld>
            <a:endParaRPr lang="en-US"/>
          </a:p>
        </p:txBody>
      </p:sp>
    </p:spTree>
    <p:extLst>
      <p:ext uri="{BB962C8B-B14F-4D97-AF65-F5344CB8AC3E}">
        <p14:creationId xmlns:p14="http://schemas.microsoft.com/office/powerpoint/2010/main" val="921571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21</a:t>
            </a:fld>
            <a:endParaRPr lang="en-US"/>
          </a:p>
        </p:txBody>
      </p:sp>
    </p:spTree>
    <p:extLst>
      <p:ext uri="{BB962C8B-B14F-4D97-AF65-F5344CB8AC3E}">
        <p14:creationId xmlns:p14="http://schemas.microsoft.com/office/powerpoint/2010/main" val="3071817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1EB1B1-9DC3-4787-8D61-FD8DB954D918}" type="slidenum">
              <a:rPr lang="en-US" smtClean="0"/>
              <a:t>22</a:t>
            </a:fld>
            <a:endParaRPr lang="en-US"/>
          </a:p>
        </p:txBody>
      </p:sp>
    </p:spTree>
    <p:extLst>
      <p:ext uri="{BB962C8B-B14F-4D97-AF65-F5344CB8AC3E}">
        <p14:creationId xmlns:p14="http://schemas.microsoft.com/office/powerpoint/2010/main" val="3306001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96" name="Shape 96"/>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186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08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78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142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r>
              <a:rPr lang="en-US" dirty="0"/>
              <a:t>Pages</a:t>
            </a:r>
            <a:r>
              <a:rPr lang="en-US" baseline="0" dirty="0"/>
              <a:t> 22-25 of The Red Book </a:t>
            </a:r>
          </a:p>
          <a:p>
            <a:r>
              <a:rPr lang="en-US" baseline="0" dirty="0"/>
              <a:t>We must determine the real value of work </a:t>
            </a:r>
            <a:endParaRPr dirty="0"/>
          </a:p>
        </p:txBody>
      </p:sp>
      <p:sp>
        <p:nvSpPr>
          <p:cNvPr id="107" name="Shape 10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497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768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46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3</a:t>
            </a:fld>
            <a:endParaRPr lang="en-US"/>
          </a:p>
        </p:txBody>
      </p:sp>
    </p:spTree>
    <p:extLst>
      <p:ext uri="{BB962C8B-B14F-4D97-AF65-F5344CB8AC3E}">
        <p14:creationId xmlns:p14="http://schemas.microsoft.com/office/powerpoint/2010/main" val="2088766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72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742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r>
              <a:rPr lang="en-US" dirty="0"/>
              <a:t>Page 30 of the Red Book </a:t>
            </a:r>
          </a:p>
          <a:p>
            <a:endParaRPr lang="en-US" dirty="0"/>
          </a:p>
          <a:p>
            <a:r>
              <a:rPr lang="en-US" dirty="0"/>
              <a:t>Page</a:t>
            </a:r>
            <a:r>
              <a:rPr lang="en-US" baseline="0" dirty="0"/>
              <a:t> 35 is a great summary of SSDI employment support snapshot </a:t>
            </a:r>
            <a:endParaRPr dirty="0"/>
          </a:p>
        </p:txBody>
      </p:sp>
      <p:sp>
        <p:nvSpPr>
          <p:cNvPr id="107" name="Shape 10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216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255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783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35</a:t>
            </a:fld>
            <a:endParaRPr lang="en-US"/>
          </a:p>
        </p:txBody>
      </p:sp>
    </p:spTree>
    <p:extLst>
      <p:ext uri="{BB962C8B-B14F-4D97-AF65-F5344CB8AC3E}">
        <p14:creationId xmlns:p14="http://schemas.microsoft.com/office/powerpoint/2010/main" val="1425563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049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520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r>
              <a:rPr lang="en-US" dirty="0"/>
              <a:t>Pages</a:t>
            </a:r>
            <a:r>
              <a:rPr lang="en-US" baseline="0" dirty="0"/>
              <a:t> 36-42 of the Red Book </a:t>
            </a:r>
            <a:endParaRPr dirty="0"/>
          </a:p>
        </p:txBody>
      </p:sp>
      <p:sp>
        <p:nvSpPr>
          <p:cNvPr id="107" name="Shape 10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736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20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4</a:t>
            </a:fld>
            <a:endParaRPr lang="en-US"/>
          </a:p>
        </p:txBody>
      </p:sp>
    </p:spTree>
    <p:extLst>
      <p:ext uri="{BB962C8B-B14F-4D97-AF65-F5344CB8AC3E}">
        <p14:creationId xmlns:p14="http://schemas.microsoft.com/office/powerpoint/2010/main" val="1836047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497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394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036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1464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137" name="Shape 137"/>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510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endParaRPr dirty="0"/>
          </a:p>
        </p:txBody>
      </p:sp>
      <p:sp>
        <p:nvSpPr>
          <p:cNvPr id="632" name="Shape 632"/>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063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923611" y="3329941"/>
            <a:ext cx="7388859" cy="3154680"/>
          </a:xfrm>
          <a:prstGeom prst="rect">
            <a:avLst/>
          </a:prstGeom>
        </p:spPr>
        <p:txBody>
          <a:bodyPr lIns="93156" tIns="93156" rIns="93156" bIns="93156" anchor="t" anchorCtr="0">
            <a:noAutofit/>
          </a:bodyPr>
          <a:lstStyle/>
          <a:p>
            <a:r>
              <a:rPr lang="en-US" dirty="0"/>
              <a:t>Reporting wages</a:t>
            </a:r>
            <a:r>
              <a:rPr lang="en-US" baseline="0" dirty="0"/>
              <a:t> every month helps you to avoid being overpaid. </a:t>
            </a:r>
            <a:endParaRPr dirty="0"/>
          </a:p>
        </p:txBody>
      </p:sp>
      <p:sp>
        <p:nvSpPr>
          <p:cNvPr id="632" name="Shape 632"/>
          <p:cNvSpPr>
            <a:spLocks noGrp="1" noRot="1" noChangeAspect="1"/>
          </p:cNvSpPr>
          <p:nvPr>
            <p:ph type="sldImg" idx="2"/>
          </p:nvPr>
        </p:nvSpPr>
        <p:spPr>
          <a:xfrm>
            <a:off x="2865438" y="527050"/>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868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15">
              <a:defRPr sz="2400" b="1">
                <a:solidFill>
                  <a:srgbClr val="DDDDDD"/>
                </a:solidFill>
                <a:latin typeface="Arial" panose="020B0604020202020204" pitchFamily="34" charset="0"/>
              </a:defRPr>
            </a:lvl1pPr>
            <a:lvl2pPr marL="754515" indent="-289579" defTabSz="937915">
              <a:defRPr sz="2400" b="1">
                <a:solidFill>
                  <a:srgbClr val="DDDDDD"/>
                </a:solidFill>
                <a:latin typeface="Arial" panose="020B0604020202020204" pitchFamily="34" charset="0"/>
              </a:defRPr>
            </a:lvl2pPr>
            <a:lvl3pPr marL="1161534" indent="-231663" defTabSz="937915">
              <a:defRPr sz="2400" b="1">
                <a:solidFill>
                  <a:srgbClr val="DDDDDD"/>
                </a:solidFill>
                <a:latin typeface="Arial" panose="020B0604020202020204" pitchFamily="34" charset="0"/>
              </a:defRPr>
            </a:lvl3pPr>
            <a:lvl4pPr marL="1626470" indent="-231663" defTabSz="937915">
              <a:defRPr sz="2400" b="1">
                <a:solidFill>
                  <a:srgbClr val="DDDDDD"/>
                </a:solidFill>
                <a:latin typeface="Arial" panose="020B0604020202020204" pitchFamily="34" charset="0"/>
              </a:defRPr>
            </a:lvl4pPr>
            <a:lvl5pPr marL="2091404" indent="-231663" defTabSz="937915">
              <a:defRPr sz="2400" b="1">
                <a:solidFill>
                  <a:srgbClr val="DDDDDD"/>
                </a:solidFill>
                <a:latin typeface="Arial" panose="020B0604020202020204" pitchFamily="34" charset="0"/>
              </a:defRPr>
            </a:lvl5pPr>
            <a:lvl6pPr marL="2554731" indent="-231663" defTabSz="937915" eaLnBrk="0" fontAlgn="base" hangingPunct="0">
              <a:spcBef>
                <a:spcPct val="0"/>
              </a:spcBef>
              <a:spcAft>
                <a:spcPct val="0"/>
              </a:spcAft>
              <a:defRPr sz="2400" b="1">
                <a:solidFill>
                  <a:srgbClr val="DDDDDD"/>
                </a:solidFill>
                <a:latin typeface="Arial" panose="020B0604020202020204" pitchFamily="34" charset="0"/>
              </a:defRPr>
            </a:lvl6pPr>
            <a:lvl7pPr marL="3018057" indent="-231663" defTabSz="937915" eaLnBrk="0" fontAlgn="base" hangingPunct="0">
              <a:spcBef>
                <a:spcPct val="0"/>
              </a:spcBef>
              <a:spcAft>
                <a:spcPct val="0"/>
              </a:spcAft>
              <a:defRPr sz="2400" b="1">
                <a:solidFill>
                  <a:srgbClr val="DDDDDD"/>
                </a:solidFill>
                <a:latin typeface="Arial" panose="020B0604020202020204" pitchFamily="34" charset="0"/>
              </a:defRPr>
            </a:lvl7pPr>
            <a:lvl8pPr marL="3481384" indent="-231663" defTabSz="937915" eaLnBrk="0" fontAlgn="base" hangingPunct="0">
              <a:spcBef>
                <a:spcPct val="0"/>
              </a:spcBef>
              <a:spcAft>
                <a:spcPct val="0"/>
              </a:spcAft>
              <a:defRPr sz="2400" b="1">
                <a:solidFill>
                  <a:srgbClr val="DDDDDD"/>
                </a:solidFill>
                <a:latin typeface="Arial" panose="020B0604020202020204" pitchFamily="34" charset="0"/>
              </a:defRPr>
            </a:lvl8pPr>
            <a:lvl9pPr marL="3944710" indent="-231663" defTabSz="937915"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47</a:t>
            </a:fld>
            <a:endParaRPr lang="en-US" altLang="en-US" sz="1100" b="0">
              <a:solidFill>
                <a:srgbClr val="000000"/>
              </a:solidFill>
            </a:endParaRPr>
          </a:p>
        </p:txBody>
      </p:sp>
      <p:sp>
        <p:nvSpPr>
          <p:cNvPr id="17818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15">
              <a:spcBef>
                <a:spcPct val="30000"/>
              </a:spcBef>
              <a:tabLst>
                <a:tab pos="2170235" algn="l"/>
              </a:tabLst>
              <a:defRPr sz="1200">
                <a:solidFill>
                  <a:schemeClr val="tx1"/>
                </a:solidFill>
                <a:latin typeface="Arial" panose="020B0604020202020204" pitchFamily="34" charset="0"/>
              </a:defRPr>
            </a:lvl1pPr>
            <a:lvl2pPr marL="754515" indent="-289579" defTabSz="937915">
              <a:spcBef>
                <a:spcPct val="30000"/>
              </a:spcBef>
              <a:tabLst>
                <a:tab pos="2170235" algn="l"/>
              </a:tabLst>
              <a:defRPr sz="1200">
                <a:solidFill>
                  <a:schemeClr val="tx1"/>
                </a:solidFill>
                <a:latin typeface="Arial" panose="020B0604020202020204" pitchFamily="34" charset="0"/>
              </a:defRPr>
            </a:lvl2pPr>
            <a:lvl3pPr marL="1161534" indent="-231663" defTabSz="937915">
              <a:spcBef>
                <a:spcPct val="30000"/>
              </a:spcBef>
              <a:tabLst>
                <a:tab pos="2170235" algn="l"/>
              </a:tabLst>
              <a:defRPr sz="1200">
                <a:solidFill>
                  <a:schemeClr val="tx1"/>
                </a:solidFill>
                <a:latin typeface="Arial" panose="020B0604020202020204" pitchFamily="34" charset="0"/>
              </a:defRPr>
            </a:lvl3pPr>
            <a:lvl4pPr marL="1626470" indent="-231663" defTabSz="937915">
              <a:spcBef>
                <a:spcPct val="30000"/>
              </a:spcBef>
              <a:tabLst>
                <a:tab pos="2170235" algn="l"/>
              </a:tabLst>
              <a:defRPr sz="1200">
                <a:solidFill>
                  <a:schemeClr val="tx1"/>
                </a:solidFill>
                <a:latin typeface="Arial" panose="020B0604020202020204" pitchFamily="34" charset="0"/>
              </a:defRPr>
            </a:lvl4pPr>
            <a:lvl5pPr marL="2091404" indent="-231663" defTabSz="937915">
              <a:spcBef>
                <a:spcPct val="30000"/>
              </a:spcBef>
              <a:tabLst>
                <a:tab pos="2170235" algn="l"/>
              </a:tabLst>
              <a:defRPr sz="1200">
                <a:solidFill>
                  <a:schemeClr val="tx1"/>
                </a:solidFill>
                <a:latin typeface="Arial" panose="020B0604020202020204" pitchFamily="34" charset="0"/>
              </a:defRPr>
            </a:lvl5pPr>
            <a:lvl6pPr marL="2554731" indent="-231663" defTabSz="937915" eaLnBrk="0" fontAlgn="base" hangingPunct="0">
              <a:spcBef>
                <a:spcPct val="30000"/>
              </a:spcBef>
              <a:spcAft>
                <a:spcPct val="0"/>
              </a:spcAft>
              <a:tabLst>
                <a:tab pos="2170235" algn="l"/>
              </a:tabLst>
              <a:defRPr sz="1200">
                <a:solidFill>
                  <a:schemeClr val="tx1"/>
                </a:solidFill>
                <a:latin typeface="Arial" panose="020B0604020202020204" pitchFamily="34" charset="0"/>
              </a:defRPr>
            </a:lvl6pPr>
            <a:lvl7pPr marL="3018057" indent="-231663" defTabSz="937915" eaLnBrk="0" fontAlgn="base" hangingPunct="0">
              <a:spcBef>
                <a:spcPct val="30000"/>
              </a:spcBef>
              <a:spcAft>
                <a:spcPct val="0"/>
              </a:spcAft>
              <a:tabLst>
                <a:tab pos="2170235" algn="l"/>
              </a:tabLst>
              <a:defRPr sz="1200">
                <a:solidFill>
                  <a:schemeClr val="tx1"/>
                </a:solidFill>
                <a:latin typeface="Arial" panose="020B0604020202020204" pitchFamily="34" charset="0"/>
              </a:defRPr>
            </a:lvl7pPr>
            <a:lvl8pPr marL="3481384" indent="-231663" defTabSz="937915" eaLnBrk="0" fontAlgn="base" hangingPunct="0">
              <a:spcBef>
                <a:spcPct val="30000"/>
              </a:spcBef>
              <a:spcAft>
                <a:spcPct val="0"/>
              </a:spcAft>
              <a:tabLst>
                <a:tab pos="2170235" algn="l"/>
              </a:tabLst>
              <a:defRPr sz="1200">
                <a:solidFill>
                  <a:schemeClr val="tx1"/>
                </a:solidFill>
                <a:latin typeface="Arial" panose="020B0604020202020204" pitchFamily="34" charset="0"/>
              </a:defRPr>
            </a:lvl8pPr>
            <a:lvl9pPr marL="3944710" indent="-231663" defTabSz="937915" eaLnBrk="0" fontAlgn="base" hangingPunct="0">
              <a:spcBef>
                <a:spcPct val="30000"/>
              </a:spcBef>
              <a:spcAft>
                <a:spcPct val="0"/>
              </a:spcAft>
              <a:tabLst>
                <a:tab pos="2170235" algn="l"/>
              </a:tabLst>
              <a:defRPr sz="1200">
                <a:solidFill>
                  <a:schemeClr val="tx1"/>
                </a:solidFill>
                <a:latin typeface="Arial" panose="020B0604020202020204" pitchFamily="34" charset="0"/>
              </a:defRPr>
            </a:lvl9pPr>
          </a:lstStyle>
          <a:p>
            <a:r>
              <a:rPr lang="en-US" altLang="en-US" sz="1100">
                <a:solidFill>
                  <a:prstClr val="black"/>
                </a:solidFill>
              </a:rPr>
              <a:t>Social Security presentation for 2017 National Rural Electric Cooperative Association (NRECA) Preretirement Seminars</a:t>
            </a:r>
          </a:p>
        </p:txBody>
      </p:sp>
    </p:spTree>
    <p:extLst>
      <p:ext uri="{BB962C8B-B14F-4D97-AF65-F5344CB8AC3E}">
        <p14:creationId xmlns:p14="http://schemas.microsoft.com/office/powerpoint/2010/main" val="839991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pPr/>
              <a:t>48</a:t>
            </a:fld>
            <a:endParaRPr lang="en-US"/>
          </a:p>
        </p:txBody>
      </p:sp>
    </p:spTree>
    <p:extLst>
      <p:ext uri="{BB962C8B-B14F-4D97-AF65-F5344CB8AC3E}">
        <p14:creationId xmlns:p14="http://schemas.microsoft.com/office/powerpoint/2010/main" val="3393770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03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5</a:t>
            </a:fld>
            <a:endParaRPr lang="en-US"/>
          </a:p>
        </p:txBody>
      </p:sp>
    </p:spTree>
    <p:extLst>
      <p:ext uri="{BB962C8B-B14F-4D97-AF65-F5344CB8AC3E}">
        <p14:creationId xmlns:p14="http://schemas.microsoft.com/office/powerpoint/2010/main" val="4266585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EB1B1-9DC3-4787-8D61-FD8DB954D918}" type="slidenum">
              <a:rPr lang="en-US" smtClean="0"/>
              <a:t>50</a:t>
            </a:fld>
            <a:endParaRPr lang="en-US"/>
          </a:p>
        </p:txBody>
      </p:sp>
    </p:spTree>
    <p:extLst>
      <p:ext uri="{BB962C8B-B14F-4D97-AF65-F5344CB8AC3E}">
        <p14:creationId xmlns:p14="http://schemas.microsoft.com/office/powerpoint/2010/main" val="3836062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51</a:t>
            </a:fld>
            <a:endParaRPr lang="en-US"/>
          </a:p>
        </p:txBody>
      </p:sp>
    </p:spTree>
    <p:extLst>
      <p:ext uri="{BB962C8B-B14F-4D97-AF65-F5344CB8AC3E}">
        <p14:creationId xmlns:p14="http://schemas.microsoft.com/office/powerpoint/2010/main" val="353420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EB1B1-9DC3-4787-8D61-FD8DB954D918}" type="slidenum">
              <a:rPr lang="en-US" smtClean="0"/>
              <a:t>6</a:t>
            </a:fld>
            <a:endParaRPr lang="en-US"/>
          </a:p>
        </p:txBody>
      </p:sp>
    </p:spTree>
    <p:extLst>
      <p:ext uri="{BB962C8B-B14F-4D97-AF65-F5344CB8AC3E}">
        <p14:creationId xmlns:p14="http://schemas.microsoft.com/office/powerpoint/2010/main" val="106286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7</a:t>
            </a:fld>
            <a:endParaRPr lang="en-US"/>
          </a:p>
        </p:txBody>
      </p:sp>
    </p:spTree>
    <p:extLst>
      <p:ext uri="{BB962C8B-B14F-4D97-AF65-F5344CB8AC3E}">
        <p14:creationId xmlns:p14="http://schemas.microsoft.com/office/powerpoint/2010/main" val="395306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8</a:t>
            </a:fld>
            <a:endParaRPr lang="en-US"/>
          </a:p>
        </p:txBody>
      </p:sp>
    </p:spTree>
    <p:extLst>
      <p:ext uri="{BB962C8B-B14F-4D97-AF65-F5344CB8AC3E}">
        <p14:creationId xmlns:p14="http://schemas.microsoft.com/office/powerpoint/2010/main" val="288366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EB1B1-9DC3-4787-8D61-FD8DB954D918}" type="slidenum">
              <a:rPr lang="en-US" smtClean="0"/>
              <a:t>9</a:t>
            </a:fld>
            <a:endParaRPr lang="en-US"/>
          </a:p>
        </p:txBody>
      </p:sp>
    </p:spTree>
    <p:extLst>
      <p:ext uri="{BB962C8B-B14F-4D97-AF65-F5344CB8AC3E}">
        <p14:creationId xmlns:p14="http://schemas.microsoft.com/office/powerpoint/2010/main" val="166929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70CBBFB-EEE2-4CF9-BDB2-389120DE1091}" type="datetimeFigureOut">
              <a:rPr lang="en-US" altLang="en-US"/>
              <a:pPr>
                <a:defRPr/>
              </a:pPr>
              <a:t>2/23/2021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7F0CF9-DD79-4D04-92B7-E503CA3A0666}" type="slidenum">
              <a:rPr lang="en-US" altLang="en-US"/>
              <a:pPr>
                <a:defRPr/>
              </a:pPr>
              <a:t>‹#›</a:t>
            </a:fld>
            <a:endParaRPr lang="en-US" altLang="en-US"/>
          </a:p>
        </p:txBody>
      </p:sp>
    </p:spTree>
    <p:extLst>
      <p:ext uri="{BB962C8B-B14F-4D97-AF65-F5344CB8AC3E}">
        <p14:creationId xmlns:p14="http://schemas.microsoft.com/office/powerpoint/2010/main" val="33683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1A9C40-0FBE-4288-BBA3-7D5830B9F944}" type="datetimeFigureOut">
              <a:rPr lang="en-US">
                <a:solidFill>
                  <a:prstClr val="black">
                    <a:tint val="75000"/>
                  </a:prstClr>
                </a:solidFill>
              </a:rPr>
              <a:pPr>
                <a:defRPr/>
              </a:pPr>
              <a:t>2/23/2021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A76C00-ED66-4CD0-BBBD-6773342ADE4C}" type="slidenum">
              <a:rPr lang="en-US" altLang="en-US"/>
              <a:pPr>
                <a:defRPr/>
              </a:pPr>
              <a:t>‹#›</a:t>
            </a:fld>
            <a:endParaRPr lang="en-US" altLang="en-US"/>
          </a:p>
        </p:txBody>
      </p:sp>
    </p:spTree>
    <p:extLst>
      <p:ext uri="{BB962C8B-B14F-4D97-AF65-F5344CB8AC3E}">
        <p14:creationId xmlns:p14="http://schemas.microsoft.com/office/powerpoint/2010/main" val="46776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55471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D86C87-8929-4182-974D-630F473A9D09}" type="datetimeFigureOut">
              <a:rPr lang="en-US" altLang="en-US"/>
              <a:pPr>
                <a:defRPr/>
              </a:pPr>
              <a:t>2/23/2021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1F8046-E694-4767-B3A7-296685DA4DE2}" type="slidenum">
              <a:rPr lang="en-US" altLang="en-US"/>
              <a:pPr>
                <a:defRPr/>
              </a:pPr>
              <a:t>‹#›</a:t>
            </a:fld>
            <a:endParaRPr lang="en-US" altLang="en-US"/>
          </a:p>
        </p:txBody>
      </p:sp>
    </p:spTree>
    <p:extLst>
      <p:ext uri="{BB962C8B-B14F-4D97-AF65-F5344CB8AC3E}">
        <p14:creationId xmlns:p14="http://schemas.microsoft.com/office/powerpoint/2010/main" val="428452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D86C87-8929-4182-974D-630F473A9D09}" type="datetimeFigureOut">
              <a:rPr lang="en-US" altLang="en-US"/>
              <a:pPr>
                <a:defRPr/>
              </a:pPr>
              <a:t>2/23/2021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1F8046-E694-4767-B3A7-296685DA4DE2}" type="slidenum">
              <a:rPr lang="en-US" altLang="en-US"/>
              <a:pPr>
                <a:defRPr/>
              </a:pPr>
              <a:t>‹#›</a:t>
            </a:fld>
            <a:endParaRPr lang="en-US" altLang="en-US"/>
          </a:p>
        </p:txBody>
      </p:sp>
    </p:spTree>
    <p:extLst>
      <p:ext uri="{BB962C8B-B14F-4D97-AF65-F5344CB8AC3E}">
        <p14:creationId xmlns:p14="http://schemas.microsoft.com/office/powerpoint/2010/main" val="11543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D86C87-8929-4182-974D-630F473A9D09}" type="datetimeFigureOut">
              <a:rPr lang="en-US" altLang="en-US"/>
              <a:pPr>
                <a:defRPr/>
              </a:pPr>
              <a:t>2/23/2021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1F8046-E694-4767-B3A7-296685DA4DE2}" type="slidenum">
              <a:rPr lang="en-US" altLang="en-US"/>
              <a:pPr>
                <a:defRPr/>
              </a:pPr>
              <a:t>‹#›</a:t>
            </a:fld>
            <a:endParaRPr lang="en-US" altLang="en-US"/>
          </a:p>
        </p:txBody>
      </p:sp>
    </p:spTree>
    <p:extLst>
      <p:ext uri="{BB962C8B-B14F-4D97-AF65-F5344CB8AC3E}">
        <p14:creationId xmlns:p14="http://schemas.microsoft.com/office/powerpoint/2010/main" val="328335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D86C87-8929-4182-974D-630F473A9D09}" type="datetimeFigureOut">
              <a:rPr lang="en-US" altLang="en-US"/>
              <a:pPr>
                <a:defRPr/>
              </a:pPr>
              <a:t>2/23/2021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1F8046-E694-4767-B3A7-296685DA4DE2}" type="slidenum">
              <a:rPr lang="en-US" altLang="en-US"/>
              <a:pPr>
                <a:defRPr/>
              </a:pPr>
              <a:t>‹#›</a:t>
            </a:fld>
            <a:endParaRPr lang="en-US" altLang="en-US"/>
          </a:p>
        </p:txBody>
      </p:sp>
    </p:spTree>
    <p:extLst>
      <p:ext uri="{BB962C8B-B14F-4D97-AF65-F5344CB8AC3E}">
        <p14:creationId xmlns:p14="http://schemas.microsoft.com/office/powerpoint/2010/main" val="219033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70CBBFB-EEE2-4CF9-BDB2-389120DE1091}" type="datetimeFigureOut">
              <a:rPr lang="en-US" altLang="en-US"/>
              <a:pPr>
                <a:defRPr/>
              </a:pPr>
              <a:t>2/23/2021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F0CF9-DD79-4D04-92B7-E503CA3A0666}" type="slidenum">
              <a:rPr lang="en-US" altLang="en-US"/>
              <a:pPr>
                <a:defRPr/>
              </a:pPr>
              <a:t>‹#›</a:t>
            </a:fld>
            <a:endParaRPr lang="en-US" altLang="en-US"/>
          </a:p>
        </p:txBody>
      </p:sp>
    </p:spTree>
    <p:extLst>
      <p:ext uri="{BB962C8B-B14F-4D97-AF65-F5344CB8AC3E}">
        <p14:creationId xmlns:p14="http://schemas.microsoft.com/office/powerpoint/2010/main" val="401186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D86C87-8929-4182-974D-630F473A9D09}" type="datetimeFigureOut">
              <a:rPr lang="en-US" altLang="en-US"/>
              <a:pPr>
                <a:defRPr/>
              </a:pPr>
              <a:t>2/23/2021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1F8046-E694-4767-B3A7-296685DA4DE2}" type="slidenum">
              <a:rPr lang="en-US" altLang="en-US"/>
              <a:pPr>
                <a:defRPr/>
              </a:pPr>
              <a:t>‹#›</a:t>
            </a:fld>
            <a:endParaRPr lang="en-US" altLang="en-US"/>
          </a:p>
        </p:txBody>
      </p:sp>
    </p:spTree>
    <p:extLst>
      <p:ext uri="{BB962C8B-B14F-4D97-AF65-F5344CB8AC3E}">
        <p14:creationId xmlns:p14="http://schemas.microsoft.com/office/powerpoint/2010/main" val="357912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70394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89063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82432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rgbClr val="EBF1DE"/>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FB8DA365-E197-49E4-95F8-2FCC7647EEB0}" type="datetimeFigureOut">
              <a:rPr lang="en-US" altLang="en-US">
                <a:ea typeface="MS PGothic" panose="020B0600070205080204" pitchFamily="34" charset="-128"/>
              </a:rPr>
              <a:pPr fontAlgn="base">
                <a:spcBef>
                  <a:spcPct val="0"/>
                </a:spcBef>
                <a:spcAft>
                  <a:spcPct val="0"/>
                </a:spcAft>
                <a:defRPr/>
              </a:pPr>
              <a:t>2/23/2021</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9B3FF70A-142D-4C13-83F4-2DE89A1183A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139348656"/>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Horz">
          <a:fgClr>
            <a:srgbClr val="EBF1DE"/>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FB8DA365-E197-49E4-95F8-2FCC7647EEB0}" type="datetimeFigureOut">
              <a:rPr lang="en-US" altLang="en-US">
                <a:ea typeface="MS PGothic" panose="020B0600070205080204" pitchFamily="34" charset="-128"/>
              </a:rPr>
              <a:pPr fontAlgn="base">
                <a:spcBef>
                  <a:spcPct val="0"/>
                </a:spcBef>
                <a:spcAft>
                  <a:spcPct val="0"/>
                </a:spcAft>
                <a:defRPr/>
              </a:pPr>
              <a:t>2/23/2021</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9B3FF70A-142D-4C13-83F4-2DE89A1183A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21962932"/>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dkHorz">
          <a:fgClr>
            <a:srgbClr val="EBF1DE"/>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FB8DA365-E197-49E4-95F8-2FCC7647EEB0}" type="datetimeFigureOut">
              <a:rPr lang="en-US" altLang="en-US">
                <a:ea typeface="MS PGothic" panose="020B0600070205080204" pitchFamily="34" charset="-128"/>
              </a:rPr>
              <a:pPr fontAlgn="base">
                <a:spcBef>
                  <a:spcPct val="0"/>
                </a:spcBef>
                <a:spcAft>
                  <a:spcPct val="0"/>
                </a:spcAft>
                <a:defRPr/>
              </a:pPr>
              <a:t>2/23/2021</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9B3FF70A-142D-4C13-83F4-2DE89A1183A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528357442"/>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dkHorz">
          <a:fgClr>
            <a:srgbClr val="EBF1DE"/>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FB8DA365-E197-49E4-95F8-2FCC7647EEB0}" type="datetimeFigureOut">
              <a:rPr lang="en-US" altLang="en-US">
                <a:ea typeface="MS PGothic" panose="020B0600070205080204" pitchFamily="34" charset="-128"/>
              </a:rPr>
              <a:pPr fontAlgn="base">
                <a:spcBef>
                  <a:spcPct val="0"/>
                </a:spcBef>
                <a:spcAft>
                  <a:spcPct val="0"/>
                </a:spcAft>
                <a:defRPr/>
              </a:pPr>
              <a:t>2/23/2021</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9B3FF70A-142D-4C13-83F4-2DE89A1183A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742007824"/>
      </p:ext>
    </p:extLst>
  </p:cSld>
  <p:clrMap bg1="lt1" tx1="dk1" bg2="lt2" tx2="dk2" accent1="accent1" accent2="accent2" accent3="accent3" accent4="accent4" accent5="accent5" accent6="accent6" hlink="hlink" folHlink="folHlink"/>
  <p:sldLayoutIdLst>
    <p:sldLayoutId id="2147483693" r:id="rId1"/>
    <p:sldLayoutId id="2147483719"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dkHorz">
          <a:fgClr>
            <a:srgbClr val="EBF1DE"/>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FB8DA365-E197-49E4-95F8-2FCC7647EEB0}" type="datetimeFigureOut">
              <a:rPr lang="en-US" altLang="en-US">
                <a:ea typeface="MS PGothic" panose="020B0600070205080204" pitchFamily="34" charset="-128"/>
              </a:rPr>
              <a:pPr fontAlgn="base">
                <a:spcBef>
                  <a:spcPct val="0"/>
                </a:spcBef>
                <a:spcAft>
                  <a:spcPct val="0"/>
                </a:spcAft>
                <a:defRPr/>
              </a:pPr>
              <a:t>2/23/2021</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9B3FF70A-142D-4C13-83F4-2DE89A1183A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093045439"/>
      </p:ext>
    </p:extLst>
  </p:cSld>
  <p:clrMap bg1="lt1" tx1="dk1" bg2="lt2" tx2="dk2" accent1="accent1" accent2="accent2" accent3="accent3" accent4="accent4" accent5="accent5" accent6="accent6" hlink="hlink" folHlink="folHlink"/>
  <p:sldLayoutIdLst>
    <p:sldLayoutId id="2147483704" r:id="rId1"/>
    <p:sldLayoutId id="2147483720" r:id="rId2"/>
    <p:sldLayoutId id="2147483721" r:id="rId3"/>
    <p:sldLayoutId id="2147483722" r:id="rId4"/>
    <p:sldLayoutId id="2147483760" r:id="rId5"/>
    <p:sldLayoutId id="2147483763" r:id="rId6"/>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dkHorz">
          <a:fgClr>
            <a:srgbClr val="EBF1DE"/>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FB8DA365-E197-49E4-95F8-2FCC7647EEB0}" type="datetimeFigureOut">
              <a:rPr lang="en-US" altLang="en-US">
                <a:ea typeface="MS PGothic" panose="020B0600070205080204" pitchFamily="34" charset="-128"/>
              </a:rPr>
              <a:pPr fontAlgn="base">
                <a:spcBef>
                  <a:spcPct val="0"/>
                </a:spcBef>
                <a:spcAft>
                  <a:spcPct val="0"/>
                </a:spcAft>
                <a:defRPr/>
              </a:pPr>
              <a:t>2/23/2021</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9B3FF70A-142D-4C13-83F4-2DE89A1183A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034553358"/>
      </p:ext>
    </p:extLst>
  </p:cSld>
  <p:clrMap bg1="lt1" tx1="dk1" bg2="lt2" tx2="dk2" accent1="accent1" accent2="accent2" accent3="accent3" accent4="accent4" accent5="accent5" accent6="accent6" hlink="hlink" folHlink="folHlink"/>
  <p:sldLayoutIdLst>
    <p:sldLayoutId id="2147483714"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s://secure.ssa.gov/apps10/poms.nsf/lnx/0500820555!opendocument" TargetMode="Externa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ssa.gov/forms/ssa-821.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hyperlink" Target="https://www.ssa.gov/OACT/COLA/incomexcluded.html"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hyperlink" Target="https://www.ssa.gov/ssi/spotlights/spot-student-earned-income.htm" TargetMode="Externa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s://www.ssa.gov/disabilityresearch/wi/1619b.htm" TargetMode="Externa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hyperlink" Target="mailto:Hillary.hatch@ssa.gov" TargetMode="External"/><Relationship Id="rId4" Type="http://schemas.openxmlformats.org/officeDocument/2006/relationships/image" Target="../media/image3.emf"/></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1124_SSA_PPT_TemplateHeader4.jpg"/>
          <p:cNvPicPr>
            <a:picLocks noChangeAspect="1"/>
          </p:cNvPicPr>
          <p:nvPr/>
        </p:nvPicPr>
        <p:blipFill>
          <a:blip r:embed="rId3">
            <a:extLst>
              <a:ext uri="{28A0092B-C50C-407E-A947-70E740481C1C}">
                <a14:useLocalDpi xmlns:a14="http://schemas.microsoft.com/office/drawing/2010/main" val="0"/>
              </a:ext>
            </a:extLst>
          </a:blip>
          <a:srcRect b="19179"/>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994025"/>
            <a:ext cx="9147175" cy="1501775"/>
          </a:xfrm>
          <a:solidFill>
            <a:schemeClr val="bg2"/>
          </a:solidFill>
        </p:spPr>
        <p:txBody>
          <a:bodyPr>
            <a:normAutofit/>
          </a:bodyPr>
          <a:lstStyle/>
          <a:p>
            <a:pPr eaLnBrk="1" hangingPunct="1">
              <a:defRPr/>
            </a:pPr>
            <a:r>
              <a:rPr lang="en-US" altLang="en-US" sz="3600" b="1" dirty="0">
                <a:latin typeface="Arial"/>
                <a:cs typeface="Arial"/>
                <a:sym typeface="Arial"/>
              </a:rPr>
              <a:t>Social Security Benefits Training</a:t>
            </a:r>
            <a:endParaRPr lang="en-US" altLang="en-US" sz="3600" b="1" dirty="0">
              <a:solidFill>
                <a:schemeClr val="tx2">
                  <a:lumMod val="50000"/>
                </a:schemeClr>
              </a:solidFill>
              <a:latin typeface="Arial" panose="020B0604020202020204" pitchFamily="34" charset="0"/>
            </a:endParaRPr>
          </a:p>
        </p:txBody>
      </p:sp>
      <p:pic>
        <p:nvPicPr>
          <p:cNvPr id="4100" name="Picture 5" descr="SSA_Logo301_186_taglineA.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8" y="4970463"/>
            <a:ext cx="375761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 y="381000"/>
            <a:ext cx="9147175" cy="307975"/>
          </a:xfrm>
          <a:prstGeom prst="rect">
            <a:avLst/>
          </a:prstGeom>
          <a:noFill/>
        </p:spPr>
        <p:txBody>
          <a:bodyPr>
            <a:spAutoFit/>
          </a:bodyPr>
          <a:lstStyle/>
          <a:p>
            <a:pPr algn="ctr" fontAlgn="base">
              <a:spcBef>
                <a:spcPct val="0"/>
              </a:spcBef>
              <a:spcAft>
                <a:spcPct val="0"/>
              </a:spcAft>
              <a:defRPr/>
            </a:pPr>
            <a:r>
              <a:rPr lang="en-US" sz="1400" b="1"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2020</a:t>
            </a:r>
          </a:p>
        </p:txBody>
      </p:sp>
      <p:cxnSp>
        <p:nvCxnSpPr>
          <p:cNvPr id="8" name="Straight Connector 7"/>
          <p:cNvCxnSpPr/>
          <p:nvPr/>
        </p:nvCxnSpPr>
        <p:spPr>
          <a:xfrm>
            <a:off x="0" y="4524375"/>
            <a:ext cx="9144000" cy="0"/>
          </a:xfrm>
          <a:prstGeom prst="line">
            <a:avLst/>
          </a:prstGeom>
          <a:ln w="76200">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3008313"/>
            <a:ext cx="9144000" cy="0"/>
          </a:xfrm>
          <a:prstGeom prst="line">
            <a:avLst/>
          </a:prstGeom>
          <a:ln w="76200">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19600" y="4589463"/>
            <a:ext cx="4724400" cy="2339102"/>
          </a:xfrm>
          <a:prstGeom prst="rect">
            <a:avLst/>
          </a:prstGeom>
          <a:noFill/>
        </p:spPr>
        <p:txBody>
          <a:bodyPr>
            <a:spAutoFit/>
          </a:bodyPr>
          <a:lstStyle/>
          <a:p>
            <a:pPr fontAlgn="base">
              <a:spcBef>
                <a:spcPct val="0"/>
              </a:spcBef>
              <a:spcAft>
                <a:spcPct val="0"/>
              </a:spcAft>
              <a:defRPr/>
            </a:pPr>
            <a:endParaRPr lang="en-US"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endParaRPr>
          </a:p>
          <a:p>
            <a:pPr fontAlgn="base">
              <a:spcBef>
                <a:spcPct val="0"/>
              </a:spcBef>
              <a:spcAft>
                <a:spcPct val="0"/>
              </a:spcAft>
              <a:defRPr/>
            </a:pPr>
            <a:r>
              <a:rPr lang="en-US"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Presented by:</a:t>
            </a:r>
          </a:p>
          <a:p>
            <a:pPr fontAlgn="base">
              <a:spcBef>
                <a:spcPct val="0"/>
              </a:spcBef>
              <a:spcAft>
                <a:spcPct val="0"/>
              </a:spcAft>
              <a:defRPr/>
            </a:pPr>
            <a:endParaRPr lang="en-US"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endParaRPr>
          </a:p>
          <a:p>
            <a:pPr fontAlgn="base">
              <a:spcBef>
                <a:spcPct val="0"/>
              </a:spcBef>
              <a:spcAft>
                <a:spcPct val="0"/>
              </a:spcAft>
              <a:defRPr/>
            </a:pPr>
            <a:r>
              <a:rPr lang="en-US"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Hillary Hatch</a:t>
            </a:r>
          </a:p>
          <a:p>
            <a:pPr fontAlgn="base">
              <a:spcBef>
                <a:spcPct val="0"/>
              </a:spcBef>
              <a:spcAft>
                <a:spcPct val="0"/>
              </a:spcAft>
              <a:defRPr/>
            </a:pPr>
            <a:r>
              <a:rPr lang="en-US"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Area Work Incentive Coordinator, SSA</a:t>
            </a:r>
          </a:p>
          <a:p>
            <a:pPr fontAlgn="base">
              <a:spcBef>
                <a:spcPct val="0"/>
              </a:spcBef>
              <a:spcAft>
                <a:spcPct val="0"/>
              </a:spcAft>
              <a:defRPr/>
            </a:pPr>
            <a:endParaRPr lang="en-US" sz="1400"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endParaRPr>
          </a:p>
          <a:p>
            <a:pPr fontAlgn="base">
              <a:spcBef>
                <a:spcPct val="0"/>
              </a:spcBef>
              <a:spcAft>
                <a:spcPct val="0"/>
              </a:spcAft>
              <a:defRPr/>
            </a:pPr>
            <a:endParaRPr lang="en-US" sz="1400"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endParaRPr>
          </a:p>
          <a:p>
            <a:pPr fontAlgn="base">
              <a:spcBef>
                <a:spcPct val="0"/>
              </a:spcBef>
              <a:spcAft>
                <a:spcPct val="0"/>
              </a:spcAft>
              <a:defRPr/>
            </a:pPr>
            <a:endParaRPr lang="en-US" sz="1400"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endParaRPr>
          </a:p>
          <a:p>
            <a:pPr fontAlgn="base">
              <a:spcBef>
                <a:spcPct val="0"/>
              </a:spcBef>
              <a:spcAft>
                <a:spcPct val="0"/>
              </a:spcAft>
              <a:defRPr/>
            </a:pPr>
            <a:endParaRPr lang="en-US" sz="1400"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anose="020B0604020202020204" pitchFamily="34" charset="0"/>
              </a:rPr>
              <a:t>Work Requirements</a:t>
            </a:r>
            <a:endParaRPr lang="en-US" altLang="en-US" sz="2800" b="1" dirty="0">
              <a:solidFill>
                <a:schemeClr val="bg1"/>
              </a:solidFill>
              <a:latin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pic>
        <p:nvPicPr>
          <p:cNvPr id="1639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975" y="1658938"/>
            <a:ext cx="827405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8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anose="020B0604020202020204" pitchFamily="34" charset="0"/>
              </a:rPr>
              <a:t>Amount of Benefit</a:t>
            </a:r>
            <a:endParaRPr lang="en-US" altLang="en-US" sz="2800" b="1" dirty="0">
              <a:solidFill>
                <a:schemeClr val="bg1"/>
              </a:solidFill>
              <a:latin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pic>
        <p:nvPicPr>
          <p:cNvPr id="1741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16088"/>
            <a:ext cx="36020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txBox="1">
            <a:spLocks/>
          </p:cNvSpPr>
          <p:nvPr/>
        </p:nvSpPr>
        <p:spPr bwMode="auto">
          <a:xfrm>
            <a:off x="4419600" y="1717675"/>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defRPr/>
            </a:pPr>
            <a:r>
              <a:rPr lang="en-US" altLang="en-US" sz="2800" dirty="0">
                <a:latin typeface="Arial" charset="0"/>
                <a:ea typeface="+mn-ea"/>
              </a:rPr>
              <a:t>Benefits are calculated based on your entire </a:t>
            </a:r>
            <a:br>
              <a:rPr lang="en-US" altLang="en-US" sz="2800" dirty="0">
                <a:latin typeface="Arial" charset="0"/>
                <a:ea typeface="+mn-ea"/>
              </a:rPr>
            </a:br>
            <a:r>
              <a:rPr lang="en-US" altLang="en-US" sz="2800" dirty="0">
                <a:latin typeface="Arial" charset="0"/>
                <a:ea typeface="+mn-ea"/>
              </a:rPr>
              <a:t>work history</a:t>
            </a:r>
          </a:p>
          <a:p>
            <a:pPr marL="0" indent="0">
              <a:spcBef>
                <a:spcPct val="20000"/>
              </a:spcBef>
              <a:defRPr/>
            </a:pPr>
            <a:endParaRPr lang="en-US" altLang="en-US" sz="2800" dirty="0">
              <a:latin typeface="Arial" charset="0"/>
              <a:ea typeface="+mn-ea"/>
            </a:endParaRPr>
          </a:p>
          <a:p>
            <a:pPr>
              <a:spcBef>
                <a:spcPct val="20000"/>
              </a:spcBef>
              <a:buFont typeface="Arial" charset="0"/>
              <a:buChar char="•"/>
              <a:defRPr/>
            </a:pPr>
            <a:r>
              <a:rPr lang="en-US" altLang="en-US" sz="2800" dirty="0">
                <a:latin typeface="Arial" panose="020B0604020202020204" pitchFamily="34" charset="0"/>
                <a:ea typeface="+mn-ea"/>
                <a:cs typeface="Arial" panose="020B0604020202020204" pitchFamily="34" charset="0"/>
              </a:rPr>
              <a:t>If your Social Security   benefit amount is lower   than the full SSI payment, you may be eligible to receive both Social Security and SSI</a:t>
            </a:r>
          </a:p>
          <a:p>
            <a:pPr>
              <a:spcBef>
                <a:spcPct val="20000"/>
              </a:spcBef>
              <a:buFont typeface="Arial" charset="0"/>
              <a:buChar char="•"/>
              <a:defRPr/>
            </a:pPr>
            <a:endParaRPr lang="en-US" altLang="en-US" sz="3200" dirty="0">
              <a:ea typeface="+mn-ea"/>
            </a:endParaRPr>
          </a:p>
          <a:p>
            <a:pPr>
              <a:spcBef>
                <a:spcPct val="20000"/>
              </a:spcBef>
              <a:buFont typeface="Arial" charset="0"/>
              <a:buChar char="•"/>
              <a:defRPr/>
            </a:pPr>
            <a:endParaRPr lang="en-US" altLang="en-US" sz="3200" dirty="0">
              <a:ea typeface="+mn-ea"/>
            </a:endParaRPr>
          </a:p>
        </p:txBody>
      </p:sp>
    </p:spTree>
    <p:extLst>
      <p:ext uri="{BB962C8B-B14F-4D97-AF65-F5344CB8AC3E}">
        <p14:creationId xmlns:p14="http://schemas.microsoft.com/office/powerpoint/2010/main" val="308588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anose="020B0604020202020204" pitchFamily="34" charset="0"/>
              </a:rPr>
              <a:t>Medicare</a:t>
            </a:r>
            <a:endParaRPr lang="en-US" altLang="en-US" sz="2800" b="1" dirty="0">
              <a:solidFill>
                <a:schemeClr val="bg1"/>
              </a:solidFill>
              <a:latin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
        <p:nvSpPr>
          <p:cNvPr id="22534" name="Text Box 3"/>
          <p:cNvSpPr txBox="1">
            <a:spLocks noChangeArrowheads="1"/>
          </p:cNvSpPr>
          <p:nvPr/>
        </p:nvSpPr>
        <p:spPr bwMode="auto">
          <a:xfrm>
            <a:off x="76200" y="1755775"/>
            <a:ext cx="53340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Pct val="50000"/>
              <a:buFont typeface="Wingdings" panose="05000000000000000000" pitchFamily="2" charset="2"/>
              <a:buChar char="q"/>
            </a:pPr>
            <a:r>
              <a:rPr lang="en-US" altLang="en-US" sz="2800" dirty="0">
                <a:latin typeface="Arial" panose="020B0604020202020204" pitchFamily="34" charset="0"/>
              </a:rPr>
              <a:t>Medicare coverage automatically begins after being entitled to disability benefits for 24 months.</a:t>
            </a:r>
          </a:p>
          <a:p>
            <a:pPr eaLnBrk="1" hangingPunct="1">
              <a:lnSpc>
                <a:spcPct val="80000"/>
              </a:lnSpc>
              <a:spcBef>
                <a:spcPct val="0"/>
              </a:spcBef>
              <a:buSzPct val="50000"/>
              <a:buFont typeface="Wingdings" panose="05000000000000000000" pitchFamily="2" charset="2"/>
              <a:buChar char="q"/>
            </a:pPr>
            <a:endParaRPr lang="en-US" altLang="en-US" sz="2800" dirty="0">
              <a:latin typeface="Arial" panose="020B0604020202020204" pitchFamily="34" charset="0"/>
            </a:endParaRPr>
          </a:p>
          <a:p>
            <a:pPr eaLnBrk="1" hangingPunct="1">
              <a:lnSpc>
                <a:spcPct val="80000"/>
              </a:lnSpc>
              <a:spcBef>
                <a:spcPct val="0"/>
              </a:spcBef>
              <a:buSzPct val="50000"/>
              <a:buFont typeface="Wingdings" panose="05000000000000000000" pitchFamily="2" charset="2"/>
              <a:buChar char="q"/>
            </a:pPr>
            <a:r>
              <a:rPr lang="en-US" altLang="en-US" sz="2800" dirty="0">
                <a:latin typeface="Arial" panose="020B0604020202020204" pitchFamily="34" charset="0"/>
              </a:rPr>
              <a:t>Example: Month of eligibility is 01/2015 – Medicare A&amp;B effective 01/2017</a:t>
            </a:r>
          </a:p>
          <a:p>
            <a:pPr eaLnBrk="1" hangingPunct="1">
              <a:lnSpc>
                <a:spcPct val="80000"/>
              </a:lnSpc>
              <a:spcBef>
                <a:spcPct val="0"/>
              </a:spcBef>
              <a:buSzPct val="50000"/>
              <a:buFont typeface="Wingdings" panose="05000000000000000000" pitchFamily="2" charset="2"/>
              <a:buChar char="q"/>
            </a:pPr>
            <a:endParaRPr lang="en-US" altLang="en-US" sz="2800" dirty="0">
              <a:latin typeface="Arial" panose="020B0604020202020204" pitchFamily="34" charset="0"/>
            </a:endParaRPr>
          </a:p>
          <a:p>
            <a:pPr eaLnBrk="1" hangingPunct="1">
              <a:lnSpc>
                <a:spcPct val="80000"/>
              </a:lnSpc>
              <a:spcBef>
                <a:spcPct val="0"/>
              </a:spcBef>
              <a:buSzPct val="50000"/>
              <a:buFont typeface="Wingdings" panose="05000000000000000000" pitchFamily="2" charset="2"/>
              <a:buChar char="q"/>
            </a:pPr>
            <a:r>
              <a:rPr lang="en-US" altLang="en-US" sz="2800" dirty="0">
                <a:latin typeface="Arial" panose="020B0604020202020204" pitchFamily="34" charset="0"/>
              </a:rPr>
              <a:t>We will send you information about Medicare several months before your coverage starts.</a:t>
            </a:r>
            <a:endParaRPr lang="en-US" altLang="en-US" sz="2800" i="1" dirty="0">
              <a:latin typeface="Arial" panose="020B0604020202020204" pitchFamily="34" charset="0"/>
            </a:endParaRPr>
          </a:p>
        </p:txBody>
      </p:sp>
      <p:pic>
        <p:nvPicPr>
          <p:cNvPr id="2253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758950"/>
            <a:ext cx="37719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a:off x="5334000" y="4613275"/>
            <a:ext cx="381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Note: </a:t>
            </a:r>
            <a:r>
              <a:rPr lang="en-US" altLang="en-US" sz="1800" i="1">
                <a:latin typeface="Arial" panose="020B0604020202020204" pitchFamily="34" charset="0"/>
              </a:rPr>
              <a:t>People who have permanent kidney failure requiring dialysis or a transplant or have amyotrophic lateral sclerosis (Lou Gehrig’s disease) may qualify for Medicare almost immediately.</a:t>
            </a:r>
            <a:endParaRPr lang="en-US" altLang="en-US" sz="1800"/>
          </a:p>
        </p:txBody>
      </p:sp>
    </p:spTree>
    <p:extLst>
      <p:ext uri="{BB962C8B-B14F-4D97-AF65-F5344CB8AC3E}">
        <p14:creationId xmlns:p14="http://schemas.microsoft.com/office/powerpoint/2010/main" val="97793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rgbClr val="FFFFFF"/>
                </a:solidFill>
                <a:latin typeface="Arial" panose="020B0604020202020204" pitchFamily="34" charset="0"/>
              </a:rPr>
              <a:t>Benefits for the Family</a:t>
            </a:r>
            <a:endParaRPr lang="en-US" altLang="en-US" sz="2800" b="1" dirty="0">
              <a:solidFill>
                <a:srgbClr val="FFFFFF"/>
              </a:solidFill>
              <a:latin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
        <p:nvSpPr>
          <p:cNvPr id="7" name="Text Box 17"/>
          <p:cNvSpPr txBox="1">
            <a:spLocks noChangeArrowheads="1"/>
          </p:cNvSpPr>
          <p:nvPr/>
        </p:nvSpPr>
        <p:spPr bwMode="auto">
          <a:xfrm>
            <a:off x="152400" y="1673225"/>
            <a:ext cx="5334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Lst>
              <a:defRPr>
                <a:solidFill>
                  <a:schemeClr val="tx1"/>
                </a:solidFill>
                <a:latin typeface="Arial" pitchFamily="34" charset="0"/>
                <a:cs typeface="Arial" pitchFamily="34" charset="0"/>
              </a:defRPr>
            </a:lvl1pPr>
            <a:lvl2pPr marL="742950" indent="-285750" eaLnBrk="0" hangingPunct="0">
              <a:tabLst>
                <a:tab pos="228600" algn="l"/>
              </a:tabLst>
              <a:defRPr>
                <a:solidFill>
                  <a:schemeClr val="tx1"/>
                </a:solidFill>
                <a:latin typeface="Arial" pitchFamily="34" charset="0"/>
                <a:cs typeface="Arial" pitchFamily="34" charset="0"/>
              </a:defRPr>
            </a:lvl2pPr>
            <a:lvl3pPr marL="1143000" indent="-228600" eaLnBrk="0" hangingPunct="0">
              <a:tabLst>
                <a:tab pos="228600" algn="l"/>
              </a:tabLst>
              <a:defRPr>
                <a:solidFill>
                  <a:schemeClr val="tx1"/>
                </a:solidFill>
                <a:latin typeface="Arial" pitchFamily="34" charset="0"/>
                <a:cs typeface="Arial" pitchFamily="34" charset="0"/>
              </a:defRPr>
            </a:lvl3pPr>
            <a:lvl4pPr marL="1600200" indent="-228600" eaLnBrk="0" hangingPunct="0">
              <a:tabLst>
                <a:tab pos="228600" algn="l"/>
              </a:tabLst>
              <a:defRPr>
                <a:solidFill>
                  <a:schemeClr val="tx1"/>
                </a:solidFill>
                <a:latin typeface="Arial" pitchFamily="34" charset="0"/>
                <a:cs typeface="Arial" pitchFamily="34" charset="0"/>
              </a:defRPr>
            </a:lvl4pPr>
            <a:lvl5pPr marL="2057400" indent="-228600" eaLnBrk="0" hangingPunct="0">
              <a:tabLst>
                <a:tab pos="228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28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28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28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28600" algn="l"/>
              </a:tabLst>
              <a:defRPr>
                <a:solidFill>
                  <a:schemeClr val="tx1"/>
                </a:solidFill>
                <a:latin typeface="Arial" pitchFamily="34" charset="0"/>
                <a:cs typeface="Arial" pitchFamily="34" charset="0"/>
              </a:defRPr>
            </a:lvl9pPr>
          </a:lstStyle>
          <a:p>
            <a:pPr eaLnBrk="1" hangingPunct="1">
              <a:spcBef>
                <a:spcPct val="100000"/>
              </a:spcBef>
              <a:defRPr/>
            </a:pPr>
            <a:r>
              <a:rPr lang="en-US" altLang="en-US" sz="3200" u="sng" dirty="0">
                <a:ea typeface="+mn-ea"/>
              </a:rPr>
              <a:t>Spouse</a:t>
            </a:r>
          </a:p>
          <a:p>
            <a:pPr marL="285750" indent="-285750" eaLnBrk="1" hangingPunct="1">
              <a:spcBef>
                <a:spcPct val="50000"/>
              </a:spcBef>
              <a:buFont typeface="Wingdings" panose="05000000000000000000" pitchFamily="2" charset="2"/>
              <a:buChar char="q"/>
              <a:defRPr/>
            </a:pPr>
            <a:r>
              <a:rPr lang="en-US" altLang="en-US" sz="2000" dirty="0">
                <a:ea typeface="+mn-ea"/>
              </a:rPr>
              <a:t>At age 62</a:t>
            </a:r>
          </a:p>
          <a:p>
            <a:pPr marL="285750" indent="-285750" eaLnBrk="1" hangingPunct="1">
              <a:buFont typeface="Wingdings" panose="05000000000000000000" pitchFamily="2" charset="2"/>
              <a:buChar char="q"/>
              <a:defRPr/>
            </a:pPr>
            <a:r>
              <a:rPr lang="en-US" altLang="en-US" sz="2000" dirty="0">
                <a:ea typeface="+mn-ea"/>
              </a:rPr>
              <a:t>At any age if caring for child under 16 or disabled</a:t>
            </a:r>
          </a:p>
          <a:p>
            <a:pPr marL="285750" indent="-285750" eaLnBrk="1" hangingPunct="1">
              <a:buFont typeface="Wingdings" panose="05000000000000000000" pitchFamily="2" charset="2"/>
              <a:buChar char="q"/>
              <a:defRPr/>
            </a:pPr>
            <a:r>
              <a:rPr lang="en-US" altLang="en-US" sz="2000" dirty="0">
                <a:ea typeface="+mn-ea"/>
              </a:rPr>
              <a:t>Divorced spouses may qualify</a:t>
            </a:r>
          </a:p>
          <a:p>
            <a:pPr eaLnBrk="1" hangingPunct="1">
              <a:defRPr/>
            </a:pPr>
            <a:endParaRPr lang="en-US" altLang="en-US" sz="3200" dirty="0">
              <a:ea typeface="+mn-ea"/>
            </a:endParaRPr>
          </a:p>
          <a:p>
            <a:pPr eaLnBrk="1" hangingPunct="1">
              <a:defRPr/>
            </a:pPr>
            <a:r>
              <a:rPr lang="en-US" altLang="en-US" sz="3200" u="sng" dirty="0">
                <a:ea typeface="+mn-ea"/>
              </a:rPr>
              <a:t>Child</a:t>
            </a:r>
          </a:p>
          <a:p>
            <a:pPr marL="285750" indent="-285750" eaLnBrk="1" hangingPunct="1">
              <a:spcBef>
                <a:spcPct val="50000"/>
              </a:spcBef>
              <a:buFont typeface="Wingdings" panose="05000000000000000000" pitchFamily="2" charset="2"/>
              <a:buChar char="q"/>
              <a:defRPr/>
            </a:pPr>
            <a:r>
              <a:rPr lang="en-US" altLang="en-US" sz="2000" dirty="0">
                <a:ea typeface="+mn-ea"/>
              </a:rPr>
              <a:t>Not married under age 18 (under 19 if still in high school)</a:t>
            </a:r>
          </a:p>
          <a:p>
            <a:pPr marL="285750" indent="-285750" eaLnBrk="1" hangingPunct="1">
              <a:spcBef>
                <a:spcPct val="50000"/>
              </a:spcBef>
              <a:buFont typeface="Wingdings" panose="05000000000000000000" pitchFamily="2" charset="2"/>
              <a:buChar char="q"/>
              <a:defRPr/>
            </a:pPr>
            <a:r>
              <a:rPr lang="en-US" altLang="en-US" sz="2000" dirty="0">
                <a:ea typeface="+mn-ea"/>
              </a:rPr>
              <a:t>Not married and disabled before age 22</a:t>
            </a:r>
          </a:p>
          <a:p>
            <a:pPr marL="285750" indent="-285750" eaLnBrk="1" hangingPunct="1">
              <a:buFont typeface="Wingdings" panose="05000000000000000000" pitchFamily="2" charset="2"/>
              <a:buChar char="q"/>
              <a:defRPr/>
            </a:pPr>
            <a:endParaRPr lang="en-US" altLang="en-US" sz="2000" dirty="0">
              <a:ea typeface="+mn-ea"/>
            </a:endParaRPr>
          </a:p>
          <a:p>
            <a:pPr eaLnBrk="1" hangingPunct="1">
              <a:defRPr/>
            </a:pPr>
            <a:endParaRPr lang="en-US" altLang="en-US" sz="3200" dirty="0">
              <a:ea typeface="+mn-ea"/>
            </a:endParaRPr>
          </a:p>
        </p:txBody>
      </p:sp>
      <p:pic>
        <p:nvPicPr>
          <p:cNvPr id="23559" name="Picture 33" descr="877078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488" y="2058988"/>
            <a:ext cx="3503612" cy="3738562"/>
          </a:xfrm>
          <a:prstGeom prst="rect">
            <a:avLst/>
          </a:prstGeom>
          <a:noFill/>
          <a:ln w="5715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4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anose="020B0604020202020204" pitchFamily="34" charset="0"/>
                <a:cs typeface="Arial" panose="020B0604020202020204" pitchFamily="34" charset="0"/>
              </a:rPr>
              <a:t>What is Supplemental Security Income?</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
        <p:nvSpPr>
          <p:cNvPr id="7" name="Rectangle 10"/>
          <p:cNvSpPr>
            <a:spLocks noChangeArrowheads="1"/>
          </p:cNvSpPr>
          <p:nvPr/>
        </p:nvSpPr>
        <p:spPr bwMode="auto">
          <a:xfrm>
            <a:off x="381000" y="1600200"/>
            <a:ext cx="852328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485900" indent="-5715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4000" b="1" u="sng" dirty="0"/>
              <a:t>Supplemental Security Income (SSI)</a:t>
            </a:r>
            <a:r>
              <a:rPr lang="en-US" altLang="en-US" sz="4000" b="1" dirty="0"/>
              <a:t> </a:t>
            </a:r>
            <a:r>
              <a:rPr lang="en-US" altLang="en-US" b="1" dirty="0"/>
              <a:t>pays monthly benefits to individuals with limited income and resources –</a:t>
            </a:r>
            <a:br>
              <a:rPr lang="en-US" altLang="en-US" b="1" dirty="0"/>
            </a:br>
            <a:endParaRPr lang="en-US" altLang="en-US" sz="2000" dirty="0"/>
          </a:p>
          <a:p>
            <a:pPr lvl="2" eaLnBrk="1" hangingPunct="1">
              <a:spcBef>
                <a:spcPct val="0"/>
              </a:spcBef>
              <a:buClr>
                <a:schemeClr val="tx2">
                  <a:lumMod val="50000"/>
                </a:schemeClr>
              </a:buClr>
              <a:buSzPct val="50000"/>
              <a:buFont typeface="Wingdings" panose="05000000000000000000" pitchFamily="2" charset="2"/>
              <a:buChar char="q"/>
              <a:defRPr/>
            </a:pPr>
            <a:r>
              <a:rPr lang="en-US" altLang="en-US" sz="2800" b="1" dirty="0"/>
              <a:t>Aged - 65 or older</a:t>
            </a:r>
          </a:p>
          <a:p>
            <a:pPr lvl="2" eaLnBrk="1" hangingPunct="1">
              <a:spcBef>
                <a:spcPct val="0"/>
              </a:spcBef>
              <a:buClr>
                <a:schemeClr val="tx2">
                  <a:lumMod val="50000"/>
                </a:schemeClr>
              </a:buClr>
              <a:buSzPct val="50000"/>
              <a:buFont typeface="Wingdings" panose="05000000000000000000" pitchFamily="2" charset="2"/>
              <a:buChar char="q"/>
              <a:defRPr/>
            </a:pPr>
            <a:r>
              <a:rPr lang="en-US" altLang="en-US" sz="2800" b="1" dirty="0"/>
              <a:t>Blind - any age</a:t>
            </a:r>
          </a:p>
          <a:p>
            <a:pPr lvl="2" eaLnBrk="1" hangingPunct="1">
              <a:spcBef>
                <a:spcPct val="0"/>
              </a:spcBef>
              <a:buClr>
                <a:schemeClr val="tx2">
                  <a:lumMod val="50000"/>
                </a:schemeClr>
              </a:buClr>
              <a:buSzPct val="50000"/>
              <a:buFont typeface="Wingdings" panose="05000000000000000000" pitchFamily="2" charset="2"/>
              <a:buChar char="q"/>
              <a:defRPr/>
            </a:pPr>
            <a:r>
              <a:rPr lang="en-US" altLang="en-US" sz="2800" b="1" dirty="0"/>
              <a:t>Disabled - any age</a:t>
            </a:r>
          </a:p>
          <a:p>
            <a:pPr eaLnBrk="1" hangingPunct="1">
              <a:spcBef>
                <a:spcPct val="0"/>
              </a:spcBef>
              <a:buFontTx/>
              <a:buNone/>
              <a:defRPr/>
            </a:pPr>
            <a:endParaRPr lang="en-US" altLang="en-US" sz="2000" dirty="0"/>
          </a:p>
          <a:p>
            <a:pPr marL="342900" indent="-342900" eaLnBrk="1" hangingPunct="1">
              <a:spcBef>
                <a:spcPct val="0"/>
              </a:spcBef>
              <a:buClr>
                <a:schemeClr val="tx2">
                  <a:lumMod val="50000"/>
                </a:schemeClr>
              </a:buClr>
              <a:defRPr/>
            </a:pPr>
            <a:r>
              <a:rPr lang="en-US" altLang="en-US" sz="2000" dirty="0">
                <a:latin typeface="Arial" panose="020B0604020202020204" pitchFamily="34" charset="0"/>
              </a:rPr>
              <a:t>2020 Monthly Benefit Amount =</a:t>
            </a:r>
            <a:r>
              <a:rPr lang="en-US" altLang="en-US" sz="2000" b="1" dirty="0">
                <a:latin typeface="Arial" panose="020B0604020202020204" pitchFamily="34" charset="0"/>
              </a:rPr>
              <a:t> $783</a:t>
            </a:r>
            <a:br>
              <a:rPr lang="en-US" altLang="en-US" sz="2000" dirty="0">
                <a:latin typeface="Arial" panose="020B0604020202020204" pitchFamily="34" charset="0"/>
              </a:rPr>
            </a:br>
            <a:endParaRPr lang="en-US" altLang="en-US" sz="2000" dirty="0">
              <a:latin typeface="Arial" panose="020B0604020202020204" pitchFamily="34" charset="0"/>
            </a:endParaRPr>
          </a:p>
          <a:p>
            <a:pPr marL="342900" indent="-342900" eaLnBrk="1" hangingPunct="1">
              <a:spcBef>
                <a:spcPct val="0"/>
              </a:spcBef>
              <a:buClr>
                <a:schemeClr val="tx2">
                  <a:lumMod val="50000"/>
                </a:schemeClr>
              </a:buClr>
              <a:defRPr/>
            </a:pPr>
            <a:r>
              <a:rPr lang="en-US" altLang="en-US" sz="2000" dirty="0">
                <a:latin typeface="Arial" panose="020B0604020202020204" pitchFamily="34" charset="0"/>
              </a:rPr>
              <a:t>It provides cash to meet basic needs for food, clothing, and shelter</a:t>
            </a:r>
          </a:p>
          <a:p>
            <a:pPr lvl="1" eaLnBrk="1" hangingPunct="1">
              <a:spcBef>
                <a:spcPct val="0"/>
              </a:spcBef>
              <a:buClr>
                <a:srgbClr val="C00000"/>
              </a:buClr>
              <a:buFont typeface="Wingdings" panose="05000000000000000000" pitchFamily="2" charset="2"/>
              <a:buChar char="Ø"/>
              <a:defRPr/>
            </a:pPr>
            <a:endParaRPr lang="en-US" altLang="en-US" sz="2000" dirty="0"/>
          </a:p>
          <a:p>
            <a:pPr lvl="1" eaLnBrk="1" hangingPunct="1">
              <a:spcBef>
                <a:spcPct val="0"/>
              </a:spcBef>
              <a:buClr>
                <a:srgbClr val="C00000"/>
              </a:buClr>
              <a:buFontTx/>
              <a:buNone/>
              <a:defRPr/>
            </a:pPr>
            <a:endParaRPr lang="en-US" altLang="en-US" sz="2000" dirty="0"/>
          </a:p>
        </p:txBody>
      </p:sp>
    </p:spTree>
    <p:extLst>
      <p:ext uri="{BB962C8B-B14F-4D97-AF65-F5344CB8AC3E}">
        <p14:creationId xmlns:p14="http://schemas.microsoft.com/office/powerpoint/2010/main" val="393895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anose="020B0604020202020204" pitchFamily="34" charset="0"/>
                <a:cs typeface="Arial" panose="020B0604020202020204" pitchFamily="34" charset="0"/>
              </a:rPr>
              <a:t>SSI Eligibility Requirements</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
        <p:nvSpPr>
          <p:cNvPr id="7" name="Rectangle 10"/>
          <p:cNvSpPr>
            <a:spLocks noChangeArrowheads="1"/>
          </p:cNvSpPr>
          <p:nvPr/>
        </p:nvSpPr>
        <p:spPr bwMode="auto">
          <a:xfrm>
            <a:off x="33338" y="1435100"/>
            <a:ext cx="65801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spcBef>
                <a:spcPct val="0"/>
              </a:spcBef>
              <a:buClr>
                <a:schemeClr val="tx2">
                  <a:lumMod val="50000"/>
                </a:schemeClr>
              </a:buClr>
              <a:buSzPct val="90000"/>
              <a:defRPr/>
            </a:pPr>
            <a:r>
              <a:rPr lang="en-US" altLang="en-US" sz="2800" b="1" dirty="0"/>
              <a:t>Have little or No Resources</a:t>
            </a:r>
          </a:p>
          <a:p>
            <a:pPr eaLnBrk="1" hangingPunct="1">
              <a:lnSpc>
                <a:spcPct val="150000"/>
              </a:lnSpc>
              <a:spcBef>
                <a:spcPct val="0"/>
              </a:spcBef>
              <a:buClr>
                <a:schemeClr val="tx2">
                  <a:lumMod val="50000"/>
                </a:schemeClr>
              </a:buClr>
              <a:buSzPct val="90000"/>
              <a:defRPr/>
            </a:pPr>
            <a:r>
              <a:rPr lang="en-US" altLang="en-US" sz="2800" b="1" dirty="0"/>
              <a:t>Be Disabled</a:t>
            </a:r>
          </a:p>
          <a:p>
            <a:pPr eaLnBrk="1" hangingPunct="1">
              <a:lnSpc>
                <a:spcPct val="150000"/>
              </a:lnSpc>
              <a:spcBef>
                <a:spcPct val="0"/>
              </a:spcBef>
              <a:buClr>
                <a:schemeClr val="tx2">
                  <a:lumMod val="50000"/>
                </a:schemeClr>
              </a:buClr>
              <a:buSzPct val="90000"/>
              <a:defRPr/>
            </a:pPr>
            <a:r>
              <a:rPr lang="en-US" altLang="en-US" sz="2800" b="1" dirty="0"/>
              <a:t>Have limited income</a:t>
            </a:r>
          </a:p>
          <a:p>
            <a:pPr eaLnBrk="1" hangingPunct="1">
              <a:lnSpc>
                <a:spcPct val="150000"/>
              </a:lnSpc>
              <a:spcBef>
                <a:spcPct val="0"/>
              </a:spcBef>
              <a:buClr>
                <a:schemeClr val="tx2">
                  <a:lumMod val="50000"/>
                </a:schemeClr>
              </a:buClr>
              <a:buSzPct val="90000"/>
              <a:defRPr/>
            </a:pPr>
            <a:r>
              <a:rPr lang="en-US" altLang="en-US" sz="2800" b="1" dirty="0"/>
              <a:t>Be a U.S. Citizen or </a:t>
            </a:r>
            <a:br>
              <a:rPr lang="en-US" altLang="en-US" sz="2800" b="1" dirty="0"/>
            </a:br>
            <a:r>
              <a:rPr lang="ja-JP" altLang="en-US" sz="2800" b="1" dirty="0"/>
              <a:t>“</a:t>
            </a:r>
            <a:r>
              <a:rPr lang="en-US" altLang="ja-JP" sz="2800" b="1" dirty="0"/>
              <a:t>Eligible alien</a:t>
            </a:r>
            <a:r>
              <a:rPr lang="ja-JP" altLang="en-US" sz="2800" b="1" dirty="0"/>
              <a:t>”</a:t>
            </a:r>
            <a:endParaRPr lang="en-US" altLang="ja-JP" sz="2800" b="1" dirty="0"/>
          </a:p>
          <a:p>
            <a:pPr eaLnBrk="1" hangingPunct="1">
              <a:lnSpc>
                <a:spcPct val="150000"/>
              </a:lnSpc>
              <a:spcBef>
                <a:spcPct val="0"/>
              </a:spcBef>
              <a:buClr>
                <a:schemeClr val="tx2">
                  <a:lumMod val="50000"/>
                </a:schemeClr>
              </a:buClr>
              <a:buSzPct val="90000"/>
              <a:defRPr/>
            </a:pPr>
            <a:r>
              <a:rPr lang="en-US" altLang="en-US" sz="2800" b="1" dirty="0"/>
              <a:t>Reside in the U.S.</a:t>
            </a:r>
          </a:p>
          <a:p>
            <a:pPr lvl="1" eaLnBrk="1" hangingPunct="1">
              <a:lnSpc>
                <a:spcPct val="150000"/>
              </a:lnSpc>
              <a:spcBef>
                <a:spcPct val="0"/>
              </a:spcBef>
              <a:buClr>
                <a:srgbClr val="C00000"/>
              </a:buClr>
              <a:buFont typeface="Wingdings" panose="05000000000000000000" pitchFamily="2" charset="2"/>
              <a:buChar char="Ø"/>
              <a:defRPr/>
            </a:pPr>
            <a:endParaRPr lang="en-US" altLang="en-US" b="1" dirty="0"/>
          </a:p>
          <a:p>
            <a:pPr lvl="1" eaLnBrk="1" hangingPunct="1">
              <a:lnSpc>
                <a:spcPct val="150000"/>
              </a:lnSpc>
              <a:spcBef>
                <a:spcPct val="0"/>
              </a:spcBef>
              <a:buClr>
                <a:srgbClr val="C00000"/>
              </a:buClr>
              <a:buFontTx/>
              <a:buNone/>
              <a:defRPr/>
            </a:pPr>
            <a:endParaRPr lang="en-US" altLang="en-US" b="1" dirty="0"/>
          </a:p>
        </p:txBody>
      </p:sp>
      <p:pic>
        <p:nvPicPr>
          <p:cNvPr id="2765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825" y="2251075"/>
            <a:ext cx="4303713" cy="407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2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dirty="0">
                <a:solidFill>
                  <a:schemeClr val="bg1"/>
                </a:solidFill>
                <a:latin typeface="Arial" panose="020B0604020202020204" pitchFamily="34" charset="0"/>
                <a:cs typeface="Arial" panose="020B0604020202020204" pitchFamily="34" charset="0"/>
              </a:rPr>
              <a:t>What are Resources?</a:t>
            </a: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
        <p:nvSpPr>
          <p:cNvPr id="7" name="Rectangle 3"/>
          <p:cNvSpPr txBox="1">
            <a:spLocks noChangeArrowheads="1"/>
          </p:cNvSpPr>
          <p:nvPr/>
        </p:nvSpPr>
        <p:spPr>
          <a:xfrm>
            <a:off x="568325" y="1873250"/>
            <a:ext cx="3949700" cy="4021138"/>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gn="ctr">
              <a:lnSpc>
                <a:spcPct val="80000"/>
              </a:lnSpc>
              <a:buFont typeface="Monotype Sorts" pitchFamily="2" charset="2"/>
              <a:buNone/>
              <a:defRPr/>
            </a:pPr>
            <a:r>
              <a:rPr lang="en-US" sz="2800" b="1" u="sng" dirty="0">
                <a:effectLst/>
                <a:cs typeface="Times New Roman" panose="02020603050405020304" pitchFamily="18" charset="0"/>
              </a:rPr>
              <a:t>Included Resources</a:t>
            </a:r>
            <a:br>
              <a:rPr lang="en-US" sz="2800" b="1" u="sng" dirty="0">
                <a:effectLst/>
                <a:cs typeface="Times New Roman" panose="02020603050405020304" pitchFamily="18" charset="0"/>
              </a:rPr>
            </a:br>
            <a:endParaRPr lang="en-US" sz="2400" b="1" dirty="0">
              <a:effectLst/>
              <a:cs typeface="Times New Roman" panose="02020603050405020304" pitchFamily="18" charset="0"/>
            </a:endParaRPr>
          </a:p>
          <a:p>
            <a:pPr>
              <a:lnSpc>
                <a:spcPct val="80000"/>
              </a:lnSpc>
              <a:buClr>
                <a:schemeClr val="tx2">
                  <a:lumMod val="50000"/>
                </a:schemeClr>
              </a:buClr>
              <a:buSzPct val="90000"/>
              <a:buFont typeface="Arial" panose="020B0604020202020204" pitchFamily="34" charset="0"/>
              <a:buChar char="•"/>
              <a:defRPr/>
            </a:pPr>
            <a:r>
              <a:rPr lang="en-US" sz="2400" dirty="0">
                <a:effectLst/>
                <a:cs typeface="Times New Roman" panose="02020603050405020304" pitchFamily="18" charset="0"/>
              </a:rPr>
              <a:t>Bank  Accounts (CDs, IRAs)</a:t>
            </a:r>
          </a:p>
          <a:p>
            <a:pPr>
              <a:lnSpc>
                <a:spcPct val="80000"/>
              </a:lnSpc>
              <a:buClr>
                <a:schemeClr val="tx2">
                  <a:lumMod val="50000"/>
                </a:schemeClr>
              </a:buClr>
              <a:buSzPct val="90000"/>
              <a:buFont typeface="Arial" panose="020B0604020202020204" pitchFamily="34" charset="0"/>
              <a:buChar char="•"/>
              <a:defRPr/>
            </a:pPr>
            <a:r>
              <a:rPr lang="en-US" sz="2400" dirty="0">
                <a:effectLst/>
                <a:cs typeface="Times New Roman" panose="02020603050405020304" pitchFamily="18" charset="0"/>
              </a:rPr>
              <a:t>Stocks, Bonds, 401Ks (Liquid Assets)</a:t>
            </a:r>
          </a:p>
          <a:p>
            <a:pPr>
              <a:lnSpc>
                <a:spcPct val="80000"/>
              </a:lnSpc>
              <a:buClr>
                <a:schemeClr val="tx2">
                  <a:lumMod val="50000"/>
                </a:schemeClr>
              </a:buClr>
              <a:buSzPct val="90000"/>
              <a:buFont typeface="Arial" panose="020B0604020202020204" pitchFamily="34" charset="0"/>
              <a:buChar char="•"/>
              <a:defRPr/>
            </a:pPr>
            <a:r>
              <a:rPr lang="en-US" sz="2400" dirty="0">
                <a:effectLst/>
                <a:cs typeface="Times New Roman" panose="02020603050405020304" pitchFamily="18" charset="0"/>
              </a:rPr>
              <a:t>Second Car</a:t>
            </a:r>
          </a:p>
          <a:p>
            <a:pPr>
              <a:lnSpc>
                <a:spcPct val="80000"/>
              </a:lnSpc>
              <a:buClr>
                <a:schemeClr val="tx2">
                  <a:lumMod val="50000"/>
                </a:schemeClr>
              </a:buClr>
              <a:buSzPct val="90000"/>
              <a:buFont typeface="Arial" panose="020B0604020202020204" pitchFamily="34" charset="0"/>
              <a:buChar char="•"/>
              <a:defRPr/>
            </a:pPr>
            <a:r>
              <a:rPr lang="en-US" sz="2400" dirty="0">
                <a:effectLst/>
                <a:cs typeface="Times New Roman" panose="02020603050405020304" pitchFamily="18" charset="0"/>
              </a:rPr>
              <a:t>Life Insurance</a:t>
            </a:r>
          </a:p>
          <a:p>
            <a:pPr>
              <a:lnSpc>
                <a:spcPct val="80000"/>
              </a:lnSpc>
              <a:buClr>
                <a:schemeClr val="tx2">
                  <a:lumMod val="50000"/>
                </a:schemeClr>
              </a:buClr>
              <a:buSzPct val="90000"/>
              <a:buFont typeface="Arial" panose="020B0604020202020204" pitchFamily="34" charset="0"/>
              <a:buChar char="•"/>
              <a:defRPr/>
            </a:pPr>
            <a:r>
              <a:rPr lang="en-US" sz="2400" dirty="0">
                <a:effectLst/>
                <a:cs typeface="Times New Roman" panose="02020603050405020304" pitchFamily="18" charset="0"/>
              </a:rPr>
              <a:t>Property other than where you live</a:t>
            </a:r>
          </a:p>
          <a:p>
            <a:pPr marL="0" indent="0">
              <a:lnSpc>
                <a:spcPct val="80000"/>
              </a:lnSpc>
              <a:buClr>
                <a:srgbClr val="C00000"/>
              </a:buClr>
              <a:buSzPct val="90000"/>
              <a:buFont typeface="Wingdings" pitchFamily="2" charset="2"/>
              <a:buNone/>
              <a:defRPr/>
            </a:pPr>
            <a:endParaRPr lang="en-US" sz="2400" dirty="0">
              <a:effectLst/>
              <a:cs typeface="Times New Roman" panose="02020603050405020304" pitchFamily="18" charset="0"/>
            </a:endParaRPr>
          </a:p>
          <a:p>
            <a:pPr>
              <a:lnSpc>
                <a:spcPct val="80000"/>
              </a:lnSpc>
              <a:buSzPct val="90000"/>
              <a:buFont typeface="Wingdings" pitchFamily="2" charset="2"/>
              <a:buNone/>
              <a:defRPr/>
            </a:pPr>
            <a:endParaRPr lang="en-US" sz="2400" dirty="0">
              <a:effectLst/>
            </a:endParaRPr>
          </a:p>
        </p:txBody>
      </p:sp>
      <p:sp>
        <p:nvSpPr>
          <p:cNvPr id="8" name="Rectangle 5"/>
          <p:cNvSpPr>
            <a:spLocks noChangeArrowheads="1"/>
          </p:cNvSpPr>
          <p:nvPr/>
        </p:nvSpPr>
        <p:spPr bwMode="auto">
          <a:xfrm>
            <a:off x="4635500" y="1900238"/>
            <a:ext cx="47371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buClr>
                <a:schemeClr val="accent1"/>
              </a:buClr>
              <a:buFont typeface="Monotype Sorts"/>
              <a:buNone/>
              <a:defRPr/>
            </a:pPr>
            <a:r>
              <a:rPr kumimoji="1" lang="en-US" sz="2800" b="1" u="sng" dirty="0">
                <a:latin typeface="+mn-lt"/>
                <a:ea typeface="+mn-ea"/>
                <a:cs typeface="Times New Roman" panose="02020603050405020304" pitchFamily="18" charset="0"/>
              </a:rPr>
              <a:t>Excluded Resources</a:t>
            </a:r>
          </a:p>
          <a:p>
            <a:pPr marL="342900" indent="-342900">
              <a:lnSpc>
                <a:spcPct val="80000"/>
              </a:lnSpc>
              <a:buClr>
                <a:schemeClr val="accent1"/>
              </a:buClr>
              <a:buFont typeface="Monotype Sorts"/>
              <a:buNone/>
              <a:defRPr/>
            </a:pPr>
            <a:endParaRPr kumimoji="1" lang="en-US" sz="2800" u="sng" dirty="0">
              <a:latin typeface="+mj-lt"/>
              <a:ea typeface="+mn-ea"/>
              <a:cs typeface="Times New Roman" panose="02020603050405020304" pitchFamily="18" charset="0"/>
            </a:endParaRPr>
          </a:p>
          <a:p>
            <a:pPr marL="342900" indent="-342900">
              <a:lnSpc>
                <a:spcPct val="80000"/>
              </a:lnSpc>
              <a:buClr>
                <a:schemeClr val="tx2">
                  <a:lumMod val="50000"/>
                </a:schemeClr>
              </a:buClr>
              <a:buSzPct val="90000"/>
              <a:buFont typeface="Arial" panose="020B0604020202020204" pitchFamily="34" charset="0"/>
              <a:buChar char="•"/>
              <a:defRPr/>
            </a:pPr>
            <a:r>
              <a:rPr kumimoji="1" lang="en-US" sz="2400" dirty="0">
                <a:latin typeface="+mj-lt"/>
                <a:ea typeface="+mn-ea"/>
                <a:cs typeface="Times New Roman" panose="02020603050405020304" pitchFamily="18" charset="0"/>
              </a:rPr>
              <a:t>Home in which you live</a:t>
            </a:r>
          </a:p>
          <a:p>
            <a:pPr marL="342900" indent="-342900">
              <a:lnSpc>
                <a:spcPct val="80000"/>
              </a:lnSpc>
              <a:buClr>
                <a:schemeClr val="tx2">
                  <a:lumMod val="50000"/>
                </a:schemeClr>
              </a:buClr>
              <a:buSzPct val="90000"/>
              <a:buFont typeface="Arial" panose="020B0604020202020204" pitchFamily="34" charset="0"/>
              <a:buChar char="•"/>
              <a:defRPr/>
            </a:pPr>
            <a:r>
              <a:rPr kumimoji="1" lang="en-US" sz="2400" dirty="0">
                <a:latin typeface="+mj-lt"/>
                <a:ea typeface="+mn-ea"/>
                <a:cs typeface="Times New Roman" panose="02020603050405020304" pitchFamily="18" charset="0"/>
              </a:rPr>
              <a:t>First car</a:t>
            </a:r>
          </a:p>
          <a:p>
            <a:pPr marL="342900" indent="-342900">
              <a:lnSpc>
                <a:spcPct val="80000"/>
              </a:lnSpc>
              <a:buClr>
                <a:schemeClr val="tx2">
                  <a:lumMod val="50000"/>
                </a:schemeClr>
              </a:buClr>
              <a:buSzPct val="90000"/>
              <a:buFont typeface="Arial" panose="020B0604020202020204" pitchFamily="34" charset="0"/>
              <a:buChar char="•"/>
              <a:defRPr/>
            </a:pPr>
            <a:r>
              <a:rPr kumimoji="1" lang="en-US" sz="2400" dirty="0">
                <a:latin typeface="+mj-lt"/>
                <a:ea typeface="+mn-ea"/>
                <a:cs typeface="Times New Roman" panose="02020603050405020304" pitchFamily="18" charset="0"/>
              </a:rPr>
              <a:t>Burial plots for self &amp; family</a:t>
            </a:r>
          </a:p>
          <a:p>
            <a:pPr marL="342900" indent="-342900">
              <a:lnSpc>
                <a:spcPct val="80000"/>
              </a:lnSpc>
              <a:buClr>
                <a:schemeClr val="tx2">
                  <a:lumMod val="50000"/>
                </a:schemeClr>
              </a:buClr>
              <a:buSzPct val="90000"/>
              <a:buFont typeface="Arial" panose="020B0604020202020204" pitchFamily="34" charset="0"/>
              <a:buChar char="•"/>
              <a:defRPr/>
            </a:pPr>
            <a:r>
              <a:rPr kumimoji="1" lang="en-US" sz="2400" dirty="0">
                <a:latin typeface="+mj-lt"/>
                <a:ea typeface="+mn-ea"/>
                <a:cs typeface="Times New Roman" panose="02020603050405020304" pitchFamily="18" charset="0"/>
              </a:rPr>
              <a:t>Some resources set aside for burial</a:t>
            </a:r>
          </a:p>
          <a:p>
            <a:pPr marL="342900" indent="-342900">
              <a:lnSpc>
                <a:spcPct val="80000"/>
              </a:lnSpc>
              <a:buClr>
                <a:schemeClr val="tx2">
                  <a:lumMod val="50000"/>
                </a:schemeClr>
              </a:buClr>
              <a:buSzPct val="90000"/>
              <a:buFont typeface="Arial" panose="020B0604020202020204" pitchFamily="34" charset="0"/>
              <a:buChar char="•"/>
              <a:defRPr/>
            </a:pPr>
            <a:r>
              <a:rPr kumimoji="1" lang="en-US" sz="2400" dirty="0">
                <a:latin typeface="+mj-lt"/>
                <a:cs typeface="Times New Roman" panose="02020603050405020304" pitchFamily="18" charset="0"/>
              </a:rPr>
              <a:t>ABLE Account (up to $100,000)</a:t>
            </a:r>
            <a:endParaRPr kumimoji="1" lang="en-US" sz="2400" dirty="0">
              <a:latin typeface="+mj-lt"/>
              <a:ea typeface="+mn-ea"/>
              <a:cs typeface="Times New Roman" panose="02020603050405020304" pitchFamily="18" charset="0"/>
            </a:endParaRPr>
          </a:p>
        </p:txBody>
      </p:sp>
      <p:sp>
        <p:nvSpPr>
          <p:cNvPr id="10" name="Rectangle 3"/>
          <p:cNvSpPr txBox="1">
            <a:spLocks noChangeArrowheads="1"/>
          </p:cNvSpPr>
          <p:nvPr/>
        </p:nvSpPr>
        <p:spPr>
          <a:xfrm>
            <a:off x="914400" y="5291138"/>
            <a:ext cx="2971800" cy="1098550"/>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gn="ctr">
              <a:buFont typeface="Monotype Sorts" pitchFamily="2" charset="2"/>
              <a:buNone/>
              <a:defRPr/>
            </a:pPr>
            <a:r>
              <a:rPr lang="en-US" b="1" u="sng" dirty="0">
                <a:effectLst/>
                <a:cs typeface="Times New Roman" panose="02020603050405020304" pitchFamily="18" charset="0"/>
              </a:rPr>
              <a:t>Individual Limit</a:t>
            </a:r>
          </a:p>
          <a:p>
            <a:pPr algn="ctr">
              <a:buSzPct val="90000"/>
              <a:buFont typeface="Wingdings" pitchFamily="2" charset="2"/>
              <a:buNone/>
              <a:defRPr/>
            </a:pPr>
            <a:r>
              <a:rPr lang="en-US" dirty="0">
                <a:effectLst/>
                <a:latin typeface="+mj-lt"/>
                <a:cs typeface="Times New Roman" panose="02020603050405020304" pitchFamily="18" charset="0"/>
              </a:rPr>
              <a:t>$2,000</a:t>
            </a:r>
          </a:p>
        </p:txBody>
      </p:sp>
      <p:sp>
        <p:nvSpPr>
          <p:cNvPr id="12" name="Rectangle 3"/>
          <p:cNvSpPr txBox="1">
            <a:spLocks noChangeArrowheads="1"/>
          </p:cNvSpPr>
          <p:nvPr/>
        </p:nvSpPr>
        <p:spPr bwMode="auto">
          <a:xfrm>
            <a:off x="5410200" y="5291138"/>
            <a:ext cx="2971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Clr>
                <a:schemeClr val="hlink"/>
              </a:buClr>
              <a:buSzPct val="70000"/>
              <a:buFont typeface="Monotype Sorts" charset="2"/>
              <a:buNone/>
              <a:defRPr/>
            </a:pPr>
            <a:r>
              <a:rPr lang="en-US" altLang="en-US" b="1" u="sng" dirty="0">
                <a:latin typeface="+mn-lt"/>
                <a:cs typeface="Times New Roman" panose="02020603050405020304" pitchFamily="18" charset="0"/>
              </a:rPr>
              <a:t>Couple</a:t>
            </a:r>
            <a:r>
              <a:rPr lang="ja-JP" altLang="en-US" b="1" u="sng" dirty="0">
                <a:latin typeface="+mn-lt"/>
                <a:cs typeface="Times New Roman" panose="02020603050405020304" pitchFamily="18" charset="0"/>
              </a:rPr>
              <a:t>’</a:t>
            </a:r>
            <a:r>
              <a:rPr lang="en-US" altLang="ja-JP" b="1" u="sng" dirty="0">
                <a:latin typeface="+mn-lt"/>
                <a:cs typeface="Times New Roman" panose="02020603050405020304" pitchFamily="18" charset="0"/>
              </a:rPr>
              <a:t>s Limit</a:t>
            </a:r>
          </a:p>
          <a:p>
            <a:pPr algn="ctr">
              <a:buClr>
                <a:schemeClr val="hlink"/>
              </a:buClr>
              <a:buSzPct val="90000"/>
              <a:buFont typeface="Wingdings" panose="05000000000000000000" pitchFamily="2" charset="2"/>
              <a:buNone/>
              <a:defRPr/>
            </a:pPr>
            <a:r>
              <a:rPr lang="en-US" altLang="en-US" dirty="0">
                <a:cs typeface="Times New Roman" panose="02020603050405020304" pitchFamily="18" charset="0"/>
              </a:rPr>
              <a:t>$3,000</a:t>
            </a:r>
          </a:p>
        </p:txBody>
      </p:sp>
    </p:spTree>
    <p:extLst>
      <p:ext uri="{BB962C8B-B14F-4D97-AF65-F5344CB8AC3E}">
        <p14:creationId xmlns:p14="http://schemas.microsoft.com/office/powerpoint/2010/main" val="283108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anose="020B0604020202020204" pitchFamily="34" charset="0"/>
                <a:cs typeface="Arial" panose="020B0604020202020204" pitchFamily="34" charset="0"/>
              </a:rPr>
              <a:t>What is Income?</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
        <p:nvSpPr>
          <p:cNvPr id="7" name="Rectangle 3"/>
          <p:cNvSpPr txBox="1">
            <a:spLocks noChangeArrowheads="1"/>
          </p:cNvSpPr>
          <p:nvPr/>
        </p:nvSpPr>
        <p:spPr bwMode="auto">
          <a:xfrm>
            <a:off x="381000" y="2252663"/>
            <a:ext cx="3962400"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80000"/>
              </a:lnSpc>
              <a:buClr>
                <a:schemeClr val="hlink"/>
              </a:buClr>
              <a:buSzPct val="70000"/>
              <a:buFont typeface="Monotype Sorts" charset="2"/>
              <a:buNone/>
              <a:defRPr/>
            </a:pPr>
            <a:r>
              <a:rPr lang="en-US" altLang="en-US" sz="3600" b="1" u="sng" dirty="0">
                <a:cs typeface="Times New Roman" panose="02020603050405020304" pitchFamily="18" charset="0"/>
              </a:rPr>
              <a:t>Earned</a:t>
            </a:r>
            <a:br>
              <a:rPr lang="en-US" altLang="en-US" u="sng" dirty="0">
                <a:cs typeface="Times New Roman" panose="02020603050405020304" pitchFamily="18" charset="0"/>
              </a:rPr>
            </a:br>
            <a:endParaRPr lang="en-US" altLang="en-US" u="sng" dirty="0">
              <a:cs typeface="Times New Roman" panose="02020603050405020304" pitchFamily="18" charset="0"/>
            </a:endParaRPr>
          </a:p>
          <a:p>
            <a:pPr>
              <a:lnSpc>
                <a:spcPct val="80000"/>
              </a:lnSpc>
              <a:buClr>
                <a:schemeClr val="tx2">
                  <a:lumMod val="50000"/>
                </a:schemeClr>
              </a:buClr>
              <a:buSzPct val="90000"/>
              <a:defRPr/>
            </a:pPr>
            <a:r>
              <a:rPr lang="en-US" altLang="en-US" sz="2800" dirty="0">
                <a:cs typeface="Times New Roman" panose="02020603050405020304" pitchFamily="18" charset="0"/>
              </a:rPr>
              <a:t>Wages 		</a:t>
            </a:r>
          </a:p>
          <a:p>
            <a:pPr>
              <a:lnSpc>
                <a:spcPct val="80000"/>
              </a:lnSpc>
              <a:buClr>
                <a:schemeClr val="tx2">
                  <a:lumMod val="50000"/>
                </a:schemeClr>
              </a:buClr>
              <a:buSzPct val="90000"/>
              <a:defRPr/>
            </a:pPr>
            <a:r>
              <a:rPr lang="en-US" altLang="en-US" sz="2800" dirty="0">
                <a:cs typeface="Times New Roman" panose="02020603050405020304" pitchFamily="18" charset="0"/>
              </a:rPr>
              <a:t>Self-employment </a:t>
            </a:r>
          </a:p>
          <a:p>
            <a:pPr marL="0" indent="0">
              <a:lnSpc>
                <a:spcPct val="80000"/>
              </a:lnSpc>
              <a:buClr>
                <a:schemeClr val="tx2">
                  <a:lumMod val="50000"/>
                </a:schemeClr>
              </a:buClr>
              <a:buSzPct val="90000"/>
              <a:buNone/>
              <a:defRPr/>
            </a:pPr>
            <a:endParaRPr lang="en-US" altLang="en-US" sz="2800" dirty="0">
              <a:cs typeface="Times New Roman" panose="02020603050405020304" pitchFamily="18" charset="0"/>
            </a:endParaRPr>
          </a:p>
        </p:txBody>
      </p:sp>
      <p:sp>
        <p:nvSpPr>
          <p:cNvPr id="8" name="Rectangle 5"/>
          <p:cNvSpPr>
            <a:spLocks noChangeArrowheads="1"/>
          </p:cNvSpPr>
          <p:nvPr/>
        </p:nvSpPr>
        <p:spPr bwMode="auto">
          <a:xfrm>
            <a:off x="4648200" y="2209800"/>
            <a:ext cx="43259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buClr>
                <a:schemeClr val="accent1"/>
              </a:buClr>
              <a:buFont typeface="Monotype Sorts"/>
              <a:buNone/>
              <a:defRPr/>
            </a:pPr>
            <a:r>
              <a:rPr kumimoji="1" lang="en-US" sz="3600" b="1" u="sng" dirty="0">
                <a:latin typeface="+mn-lt"/>
                <a:ea typeface="+mn-ea"/>
                <a:cs typeface="Times New Roman" panose="02020603050405020304" pitchFamily="18" charset="0"/>
              </a:rPr>
              <a:t>Unearned</a:t>
            </a:r>
          </a:p>
          <a:p>
            <a:pPr marL="342900" indent="-342900">
              <a:lnSpc>
                <a:spcPct val="80000"/>
              </a:lnSpc>
              <a:buClr>
                <a:schemeClr val="accent1"/>
              </a:buClr>
              <a:buFont typeface="Monotype Sorts"/>
              <a:buNone/>
              <a:defRPr/>
            </a:pPr>
            <a:endParaRPr kumimoji="1" lang="en-US" sz="3600" u="sng" dirty="0">
              <a:latin typeface="+mn-lt"/>
              <a:ea typeface="+mn-ea"/>
              <a:cs typeface="Times New Roman" panose="02020603050405020304" pitchFamily="18" charset="0"/>
            </a:endParaRPr>
          </a:p>
          <a:p>
            <a:pPr marL="457200" indent="-457200">
              <a:lnSpc>
                <a:spcPct val="80000"/>
              </a:lnSpc>
              <a:buClr>
                <a:schemeClr val="tx2">
                  <a:lumMod val="50000"/>
                </a:schemeClr>
              </a:buClr>
              <a:buSzPct val="100000"/>
              <a:buFont typeface="Arial" panose="020B0604020202020204" pitchFamily="34" charset="0"/>
              <a:buChar char="•"/>
              <a:defRPr/>
            </a:pPr>
            <a:r>
              <a:rPr kumimoji="1" lang="en-US" sz="2800" dirty="0">
                <a:latin typeface="+mn-lt"/>
                <a:ea typeface="+mn-ea"/>
                <a:cs typeface="Times New Roman" panose="02020603050405020304" pitchFamily="18" charset="0"/>
              </a:rPr>
              <a:t>SSA benefits</a:t>
            </a:r>
          </a:p>
          <a:p>
            <a:pPr marL="457200" indent="-457200">
              <a:lnSpc>
                <a:spcPct val="80000"/>
              </a:lnSpc>
              <a:buClr>
                <a:schemeClr val="tx2">
                  <a:lumMod val="50000"/>
                </a:schemeClr>
              </a:buClr>
              <a:buSzPct val="100000"/>
              <a:buFont typeface="Arial" panose="020B0604020202020204" pitchFamily="34" charset="0"/>
              <a:buChar char="•"/>
              <a:defRPr/>
            </a:pPr>
            <a:r>
              <a:rPr kumimoji="1" lang="en-US" sz="2800" dirty="0">
                <a:latin typeface="+mn-lt"/>
                <a:ea typeface="+mn-ea"/>
                <a:cs typeface="Times New Roman" panose="02020603050405020304" pitchFamily="18" charset="0"/>
              </a:rPr>
              <a:t>Veterans benefits </a:t>
            </a:r>
          </a:p>
          <a:p>
            <a:pPr marL="457200" indent="-457200">
              <a:lnSpc>
                <a:spcPct val="80000"/>
              </a:lnSpc>
              <a:buClr>
                <a:schemeClr val="tx2">
                  <a:lumMod val="50000"/>
                </a:schemeClr>
              </a:buClr>
              <a:buSzPct val="100000"/>
              <a:buFont typeface="Arial" panose="020B0604020202020204" pitchFamily="34" charset="0"/>
              <a:buChar char="•"/>
              <a:defRPr/>
            </a:pPr>
            <a:r>
              <a:rPr kumimoji="1" lang="en-US" sz="2800" dirty="0">
                <a:latin typeface="+mn-lt"/>
                <a:ea typeface="+mn-ea"/>
                <a:cs typeface="Times New Roman" panose="02020603050405020304" pitchFamily="18" charset="0"/>
              </a:rPr>
              <a:t>Unemployment benefits</a:t>
            </a:r>
          </a:p>
          <a:p>
            <a:pPr marL="457200" indent="-457200">
              <a:lnSpc>
                <a:spcPct val="80000"/>
              </a:lnSpc>
              <a:buClr>
                <a:schemeClr val="tx2">
                  <a:lumMod val="50000"/>
                </a:schemeClr>
              </a:buClr>
              <a:buSzPct val="100000"/>
              <a:buFont typeface="Arial" panose="020B0604020202020204" pitchFamily="34" charset="0"/>
              <a:buChar char="•"/>
              <a:defRPr/>
            </a:pPr>
            <a:r>
              <a:rPr kumimoji="1" lang="en-US" sz="2800" dirty="0">
                <a:latin typeface="+mn-lt"/>
                <a:ea typeface="+mn-ea"/>
                <a:cs typeface="Times New Roman" panose="02020603050405020304" pitchFamily="18" charset="0"/>
              </a:rPr>
              <a:t>Interest</a:t>
            </a:r>
          </a:p>
          <a:p>
            <a:pPr marL="457200" indent="-457200">
              <a:lnSpc>
                <a:spcPct val="80000"/>
              </a:lnSpc>
              <a:buClr>
                <a:schemeClr val="tx2">
                  <a:lumMod val="50000"/>
                </a:schemeClr>
              </a:buClr>
              <a:buSzPct val="100000"/>
              <a:buFont typeface="Arial" panose="020B0604020202020204" pitchFamily="34" charset="0"/>
              <a:buChar char="•"/>
              <a:defRPr/>
            </a:pPr>
            <a:r>
              <a:rPr kumimoji="1" lang="en-US" sz="2800" dirty="0">
                <a:latin typeface="+mn-lt"/>
                <a:ea typeface="+mn-ea"/>
                <a:cs typeface="Times New Roman" panose="02020603050405020304" pitchFamily="18" charset="0"/>
              </a:rPr>
              <a:t>Pensions</a:t>
            </a:r>
          </a:p>
          <a:p>
            <a:pPr marL="457200" indent="-457200">
              <a:lnSpc>
                <a:spcPct val="80000"/>
              </a:lnSpc>
              <a:buClr>
                <a:schemeClr val="tx2">
                  <a:lumMod val="50000"/>
                </a:schemeClr>
              </a:buClr>
              <a:buSzPct val="100000"/>
              <a:buFont typeface="Arial" panose="020B0604020202020204" pitchFamily="34" charset="0"/>
              <a:buChar char="•"/>
              <a:defRPr/>
            </a:pPr>
            <a:r>
              <a:rPr kumimoji="1" lang="en-US" sz="2800" dirty="0">
                <a:latin typeface="+mn-lt"/>
                <a:ea typeface="+mn-ea"/>
                <a:cs typeface="Times New Roman" panose="02020603050405020304" pitchFamily="18" charset="0"/>
              </a:rPr>
              <a:t>Cash from family/friends</a:t>
            </a:r>
          </a:p>
        </p:txBody>
      </p:sp>
      <p:cxnSp>
        <p:nvCxnSpPr>
          <p:cNvPr id="10" name="Straight Connector 9"/>
          <p:cNvCxnSpPr>
            <a:cxnSpLocks noChangeShapeType="1"/>
          </p:cNvCxnSpPr>
          <p:nvPr/>
        </p:nvCxnSpPr>
        <p:spPr bwMode="auto">
          <a:xfrm>
            <a:off x="4495800" y="1893888"/>
            <a:ext cx="0" cy="4343400"/>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7796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ChangeArrowheads="1"/>
          </p:cNvSpPr>
          <p:nvPr/>
        </p:nvSpPr>
        <p:spPr bwMode="auto">
          <a:xfrm>
            <a:off x="381000" y="1981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80000"/>
              </a:lnSpc>
              <a:buClr>
                <a:schemeClr val="hlink"/>
              </a:buClr>
              <a:buSzPct val="70000"/>
              <a:buFont typeface="Monotype Sorts" charset="2"/>
              <a:buNone/>
            </a:pPr>
            <a:br>
              <a:rPr lang="en-US" altLang="en-US" b="1" u="sng" dirty="0">
                <a:cs typeface="Times New Roman" panose="02020603050405020304" pitchFamily="18" charset="0"/>
              </a:rPr>
            </a:br>
            <a:r>
              <a:rPr lang="en-US" altLang="en-US" dirty="0">
                <a:cs typeface="Times New Roman" panose="02020603050405020304" pitchFamily="18" charset="0"/>
              </a:rPr>
              <a:t>L</a:t>
            </a:r>
            <a:r>
              <a:rPr lang="en-US" altLang="en-US" dirty="0"/>
              <a:t>iving arrangement is another factor used to determine how much Supplemental Security Income (SSI) a person can get.</a:t>
            </a:r>
            <a:br>
              <a:rPr lang="en-US" altLang="en-US" sz="2800" dirty="0"/>
            </a:br>
            <a:endParaRPr lang="en-US" altLang="en-US" sz="2800" dirty="0"/>
          </a:p>
          <a:p>
            <a:pPr>
              <a:lnSpc>
                <a:spcPct val="80000"/>
              </a:lnSpc>
              <a:buClr>
                <a:schemeClr val="hlink"/>
              </a:buClr>
              <a:buSzPct val="70000"/>
              <a:buFont typeface="Monotype Sorts" charset="2"/>
              <a:buNone/>
            </a:pPr>
            <a:r>
              <a:rPr lang="en-US" altLang="en-US" sz="2000" dirty="0"/>
              <a:t>This means your SSI benefits may vary depending on where a recipient lives:</a:t>
            </a:r>
          </a:p>
        </p:txBody>
      </p:sp>
      <p:sp>
        <p:nvSpPr>
          <p:cNvPr id="29704" name="Rectangle 1"/>
          <p:cNvSpPr>
            <a:spLocks noChangeArrowheads="1"/>
          </p:cNvSpPr>
          <p:nvPr/>
        </p:nvSpPr>
        <p:spPr bwMode="auto">
          <a:xfrm>
            <a:off x="609600" y="4335463"/>
            <a:ext cx="84582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eaLnBrk="1" hangingPunct="1">
              <a:lnSpc>
                <a:spcPct val="90000"/>
              </a:lnSpc>
              <a:spcBef>
                <a:spcPct val="0"/>
              </a:spcBef>
              <a:buClr>
                <a:schemeClr val="tx2">
                  <a:lumMod val="50000"/>
                </a:schemeClr>
              </a:buClr>
              <a:buSzPct val="90000"/>
              <a:defRPr/>
            </a:pPr>
            <a:r>
              <a:rPr lang="en-US" altLang="en-US" dirty="0">
                <a:cs typeface="Times New Roman" panose="02020603050405020304" pitchFamily="18" charset="0"/>
              </a:rPr>
              <a:t>   </a:t>
            </a:r>
            <a:r>
              <a:rPr lang="en-US" altLang="en-US" sz="2400" dirty="0">
                <a:cs typeface="Times New Roman" panose="02020603050405020304" pitchFamily="18" charset="0"/>
              </a:rPr>
              <a:t>In someone else’s household</a:t>
            </a:r>
          </a:p>
          <a:p>
            <a:pPr marL="457200" indent="-457200" eaLnBrk="1" hangingPunct="1">
              <a:lnSpc>
                <a:spcPct val="90000"/>
              </a:lnSpc>
              <a:spcBef>
                <a:spcPct val="0"/>
              </a:spcBef>
              <a:buClr>
                <a:schemeClr val="tx2">
                  <a:lumMod val="50000"/>
                </a:schemeClr>
              </a:buClr>
              <a:buSzPct val="90000"/>
              <a:defRPr/>
            </a:pPr>
            <a:r>
              <a:rPr lang="en-US" altLang="en-US" dirty="0">
                <a:cs typeface="Times New Roman" panose="02020603050405020304" pitchFamily="18" charset="0"/>
              </a:rPr>
              <a:t>   </a:t>
            </a:r>
            <a:r>
              <a:rPr lang="en-US" altLang="en-US" sz="2400" dirty="0">
                <a:cs typeface="Times New Roman" panose="02020603050405020304" pitchFamily="18" charset="0"/>
              </a:rPr>
              <a:t>In an institution</a:t>
            </a:r>
          </a:p>
          <a:p>
            <a:pPr marL="1428750" lvl="2" indent="-285750" eaLnBrk="1" hangingPunct="1">
              <a:lnSpc>
                <a:spcPct val="90000"/>
              </a:lnSpc>
              <a:spcBef>
                <a:spcPct val="0"/>
              </a:spcBef>
              <a:buClr>
                <a:schemeClr val="tx2">
                  <a:lumMod val="50000"/>
                </a:schemeClr>
              </a:buClr>
              <a:buSzPct val="90000"/>
              <a:defRPr/>
            </a:pPr>
            <a:r>
              <a:rPr lang="en-US" altLang="en-US" sz="1200" dirty="0">
                <a:cs typeface="Times New Roman" panose="02020603050405020304" pitchFamily="18" charset="0"/>
              </a:rPr>
              <a:t>generally $30/month maximum</a:t>
            </a:r>
          </a:p>
          <a:p>
            <a:pPr marL="457200" indent="-457200" eaLnBrk="1" hangingPunct="1">
              <a:lnSpc>
                <a:spcPct val="90000"/>
              </a:lnSpc>
              <a:spcBef>
                <a:spcPct val="0"/>
              </a:spcBef>
              <a:buClr>
                <a:schemeClr val="tx2">
                  <a:lumMod val="50000"/>
                </a:schemeClr>
              </a:buClr>
              <a:buSzPct val="90000"/>
              <a:defRPr/>
            </a:pPr>
            <a:r>
              <a:rPr lang="en-US" altLang="en-US" dirty="0">
                <a:cs typeface="Times New Roman" panose="02020603050405020304" pitchFamily="18" charset="0"/>
              </a:rPr>
              <a:t>   </a:t>
            </a:r>
            <a:r>
              <a:rPr lang="en-US" altLang="en-US" sz="2400" dirty="0">
                <a:cs typeface="Times New Roman" panose="02020603050405020304" pitchFamily="18" charset="0"/>
              </a:rPr>
              <a:t>In a group care or board and care facility</a:t>
            </a:r>
          </a:p>
        </p:txBody>
      </p:sp>
      <p:pic>
        <p:nvPicPr>
          <p:cNvPr id="31748" name="Picture 9"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17463" y="0"/>
            <a:ext cx="9144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dirty="0">
                <a:solidFill>
                  <a:schemeClr val="bg1"/>
                </a:solidFill>
                <a:latin typeface="Arial" panose="020B0604020202020204" pitchFamily="34" charset="0"/>
                <a:cs typeface="Arial" panose="020B0604020202020204" pitchFamily="34" charset="0"/>
              </a:rPr>
              <a:t>Living Arrangements</a:t>
            </a:r>
          </a:p>
        </p:txBody>
      </p:sp>
    </p:spTree>
    <p:extLst>
      <p:ext uri="{BB962C8B-B14F-4D97-AF65-F5344CB8AC3E}">
        <p14:creationId xmlns:p14="http://schemas.microsoft.com/office/powerpoint/2010/main" val="32585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17463" y="0"/>
            <a:ext cx="9144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860550"/>
            <a:ext cx="34290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8" name="Rectangle 3"/>
          <p:cNvSpPr txBox="1">
            <a:spLocks noChangeArrowheads="1"/>
          </p:cNvSpPr>
          <p:nvPr/>
        </p:nvSpPr>
        <p:spPr bwMode="auto">
          <a:xfrm>
            <a:off x="3625850" y="2057400"/>
            <a:ext cx="50609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buClr>
                <a:schemeClr val="tx2">
                  <a:lumMod val="50000"/>
                </a:schemeClr>
              </a:buClr>
              <a:defRPr/>
            </a:pPr>
            <a:r>
              <a:rPr lang="en-US" altLang="en-US" sz="2800" dirty="0">
                <a:cs typeface="Times New Roman" panose="02020603050405020304" pitchFamily="18" charset="0"/>
              </a:rPr>
              <a:t>Must have a physical or mental impairment (or combination) that results in marked and severe limitation in functioning</a:t>
            </a:r>
          </a:p>
          <a:p>
            <a:pPr>
              <a:lnSpc>
                <a:spcPct val="90000"/>
              </a:lnSpc>
              <a:buClr>
                <a:schemeClr val="tx2">
                  <a:lumMod val="50000"/>
                </a:schemeClr>
              </a:buClr>
              <a:defRPr/>
            </a:pPr>
            <a:endParaRPr lang="en-US" altLang="en-US" dirty="0">
              <a:cs typeface="Times New Roman" panose="02020603050405020304" pitchFamily="18" charset="0"/>
            </a:endParaRPr>
          </a:p>
          <a:p>
            <a:pPr>
              <a:lnSpc>
                <a:spcPct val="90000"/>
              </a:lnSpc>
              <a:buClr>
                <a:schemeClr val="tx2">
                  <a:lumMod val="50000"/>
                </a:schemeClr>
              </a:buClr>
              <a:defRPr/>
            </a:pPr>
            <a:r>
              <a:rPr lang="en-US" altLang="en-US" sz="2800" dirty="0">
                <a:cs typeface="Times New Roman" panose="02020603050405020304" pitchFamily="18" charset="0"/>
              </a:rPr>
              <a:t>Condition must be expected to last at least 12 months or result in death</a:t>
            </a:r>
          </a:p>
        </p:txBody>
      </p:sp>
      <p:sp>
        <p:nvSpPr>
          <p:cNvPr id="9" name="TextBox 8"/>
          <p:cNvSpPr txBox="1"/>
          <p:nvPr/>
        </p:nvSpPr>
        <p:spPr>
          <a:xfrm>
            <a:off x="0" y="987425"/>
            <a:ext cx="9144000" cy="646113"/>
          </a:xfrm>
          <a:prstGeom prst="rect">
            <a:avLst/>
          </a:prstGeom>
          <a:solidFill>
            <a:schemeClr val="tx2">
              <a:lumMod val="50000"/>
            </a:schemeClr>
          </a:solidFill>
          <a:ln>
            <a:noFill/>
          </a:ln>
        </p:spPr>
        <p:txBody>
          <a:bodyPr>
            <a:spAutoFit/>
          </a:bodyPr>
          <a:lstStyle/>
          <a:p>
            <a:pPr eaLnBrk="1" hangingPunct="1">
              <a:defRPr/>
            </a:pPr>
            <a:r>
              <a:rPr lang="en-US" altLang="en-US" sz="2800" b="1" dirty="0">
                <a:solidFill>
                  <a:schemeClr val="bg1"/>
                </a:solidFill>
                <a:latin typeface="Arial" panose="020B0604020202020204" pitchFamily="34" charset="0"/>
                <a:cs typeface="Arial" panose="020B0604020202020204" pitchFamily="34" charset="0"/>
              </a:rPr>
              <a:t>SSI benefits for Children under Age </a:t>
            </a:r>
            <a:r>
              <a:rPr lang="en-US" altLang="en-US" sz="3600" b="1" dirty="0">
                <a:solidFill>
                  <a:schemeClr val="bg1"/>
                </a:solidFill>
                <a:latin typeface="Arial" panose="020B0604020202020204" pitchFamily="34" charset="0"/>
                <a:cs typeface="Arial" panose="020B0604020202020204" pitchFamily="34" charset="0"/>
              </a:rPr>
              <a:t>18</a:t>
            </a:r>
            <a:endParaRPr lang="en-US" alt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08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fontAlgn="base">
              <a:spcBef>
                <a:spcPct val="0"/>
              </a:spcBef>
              <a:spcAft>
                <a:spcPct val="0"/>
              </a:spcAft>
              <a:defRPr/>
            </a:pPr>
            <a:r>
              <a:rPr lang="en-US" altLang="en-US" sz="2800" b="1" dirty="0">
                <a:solidFill>
                  <a:prstClr val="white"/>
                </a:solidFill>
                <a:latin typeface="Arial" panose="020B0604020202020204" pitchFamily="34" charset="0"/>
                <a:ea typeface="MS PGothic" panose="020B0600070205080204" pitchFamily="34" charset="-128"/>
              </a:rPr>
              <a:t>Disability Programs</a:t>
            </a:r>
          </a:p>
        </p:txBody>
      </p:sp>
      <p:sp>
        <p:nvSpPr>
          <p:cNvPr id="8" name="Oval 2"/>
          <p:cNvSpPr>
            <a:spLocks/>
          </p:cNvSpPr>
          <p:nvPr/>
        </p:nvSpPr>
        <p:spPr bwMode="auto">
          <a:xfrm>
            <a:off x="533400" y="1979613"/>
            <a:ext cx="4724400" cy="4800600"/>
          </a:xfrm>
          <a:custGeom>
            <a:avLst/>
            <a:gdLst>
              <a:gd name="T0" fmla="*/ 2362188 w 4724403"/>
              <a:gd name="T1" fmla="*/ 0 h 4800600"/>
              <a:gd name="T2" fmla="*/ 4724361 w 4724403"/>
              <a:gd name="T3" fmla="*/ 2400300 h 4800600"/>
              <a:gd name="T4" fmla="*/ 2362188 w 4724403"/>
              <a:gd name="T5" fmla="*/ 4800600 h 4800600"/>
              <a:gd name="T6" fmla="*/ 0 w 4724403"/>
              <a:gd name="T7" fmla="*/ 2400300 h 4800600"/>
              <a:gd name="T8" fmla="*/ 691873 w 4724403"/>
              <a:gd name="T9" fmla="*/ 703031 h 4800600"/>
              <a:gd name="T10" fmla="*/ 691873 w 4724403"/>
              <a:gd name="T11" fmla="*/ 4097545 h 4800600"/>
              <a:gd name="T12" fmla="*/ 4032468 w 4724403"/>
              <a:gd name="T13" fmla="*/ 4097545 h 4800600"/>
              <a:gd name="T14" fmla="*/ 4032468 w 4724403"/>
              <a:gd name="T15" fmla="*/ 703031 h 48006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691873 w 4724403"/>
              <a:gd name="T25" fmla="*/ 703031 h 4800600"/>
              <a:gd name="T26" fmla="*/ 4032554 w 4724403"/>
              <a:gd name="T27" fmla="*/ 4097545 h 4800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24403" h="4800600">
                <a:moveTo>
                  <a:pt x="0" y="2400300"/>
                </a:moveTo>
                <a:lnTo>
                  <a:pt x="0" y="2400300"/>
                </a:lnTo>
                <a:cubicBezTo>
                  <a:pt x="1" y="1074652"/>
                  <a:pt x="1057595" y="2"/>
                  <a:pt x="2362202" y="3"/>
                </a:cubicBezTo>
                <a:cubicBezTo>
                  <a:pt x="2362203" y="3"/>
                  <a:pt x="2362204" y="3"/>
                  <a:pt x="2362205" y="3"/>
                </a:cubicBezTo>
                <a:cubicBezTo>
                  <a:pt x="3666812" y="4"/>
                  <a:pt x="4724405" y="1074655"/>
                  <a:pt x="4724405" y="2400303"/>
                </a:cubicBezTo>
                <a:cubicBezTo>
                  <a:pt x="4724405" y="2400304"/>
                  <a:pt x="4724404" y="2400305"/>
                  <a:pt x="4724404" y="2400306"/>
                </a:cubicBezTo>
                <a:lnTo>
                  <a:pt x="4724405" y="2400307"/>
                </a:lnTo>
                <a:cubicBezTo>
                  <a:pt x="4724405" y="3725956"/>
                  <a:pt x="3666811" y="4800607"/>
                  <a:pt x="2362203" y="4800607"/>
                </a:cubicBezTo>
                <a:cubicBezTo>
                  <a:pt x="2362202" y="4800607"/>
                  <a:pt x="2362202" y="4800606"/>
                  <a:pt x="2362202" y="4800606"/>
                </a:cubicBezTo>
                <a:cubicBezTo>
                  <a:pt x="1057594" y="4800606"/>
                  <a:pt x="1" y="3725955"/>
                  <a:pt x="1" y="2400307"/>
                </a:cubicBezTo>
                <a:cubicBezTo>
                  <a:pt x="0" y="2400306"/>
                  <a:pt x="1" y="2400305"/>
                  <a:pt x="1" y="2400304"/>
                </a:cubicBezTo>
                <a:lnTo>
                  <a:pt x="0" y="2400300"/>
                </a:lnTo>
                <a:close/>
              </a:path>
            </a:pathLst>
          </a:custGeom>
          <a:solidFill>
            <a:schemeClr val="tx2">
              <a:lumMod val="50000"/>
            </a:schemeClr>
          </a:solidFill>
          <a:ln w="12701">
            <a:solidFill>
              <a:srgbClr val="9CB084"/>
            </a:solidFill>
            <a:round/>
            <a:headEnd/>
            <a:tailEnd/>
          </a:ln>
        </p:spPr>
        <p:txBody>
          <a:bodyPr wrap="none" anchor="ctr"/>
          <a:lstStyle/>
          <a:p>
            <a:pPr fontAlgn="base">
              <a:spcBef>
                <a:spcPct val="0"/>
              </a:spcBef>
              <a:spcAft>
                <a:spcPct val="0"/>
              </a:spcAft>
              <a:defRPr/>
            </a:pPr>
            <a:endParaRPr lang="en-US">
              <a:solidFill>
                <a:srgbClr val="1F497D">
                  <a:lumMod val="50000"/>
                </a:srgbClr>
              </a:solidFill>
              <a:ea typeface="MS PGothic" panose="020B0600070205080204" pitchFamily="34" charset="-128"/>
            </a:endParaRPr>
          </a:p>
        </p:txBody>
      </p:sp>
      <p:sp>
        <p:nvSpPr>
          <p:cNvPr id="7174" name="Oval 3"/>
          <p:cNvSpPr>
            <a:spLocks/>
          </p:cNvSpPr>
          <p:nvPr/>
        </p:nvSpPr>
        <p:spPr bwMode="auto">
          <a:xfrm>
            <a:off x="4105275" y="1992313"/>
            <a:ext cx="4876800" cy="4800600"/>
          </a:xfrm>
          <a:custGeom>
            <a:avLst/>
            <a:gdLst>
              <a:gd name="T0" fmla="*/ 2438474 w 4876796"/>
              <a:gd name="T1" fmla="*/ 0 h 4800600"/>
              <a:gd name="T2" fmla="*/ 4876948 w 4876796"/>
              <a:gd name="T3" fmla="*/ 2400300 h 4800600"/>
              <a:gd name="T4" fmla="*/ 2438474 w 4876796"/>
              <a:gd name="T5" fmla="*/ 4800600 h 4800600"/>
              <a:gd name="T6" fmla="*/ 0 w 4876796"/>
              <a:gd name="T7" fmla="*/ 2400300 h 4800600"/>
              <a:gd name="T8" fmla="*/ 714229 w 4876796"/>
              <a:gd name="T9" fmla="*/ 703031 h 4800600"/>
              <a:gd name="T10" fmla="*/ 714229 w 4876796"/>
              <a:gd name="T11" fmla="*/ 4097545 h 4800600"/>
              <a:gd name="T12" fmla="*/ 4162707 w 4876796"/>
              <a:gd name="T13" fmla="*/ 4097545 h 4800600"/>
              <a:gd name="T14" fmla="*/ 4162707 w 4876796"/>
              <a:gd name="T15" fmla="*/ 703031 h 48006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4191 w 4876796"/>
              <a:gd name="T25" fmla="*/ 703031 h 4800600"/>
              <a:gd name="T26" fmla="*/ 4162604 w 4876796"/>
              <a:gd name="T27" fmla="*/ 4097545 h 4800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76796" h="4800600">
                <a:moveTo>
                  <a:pt x="0" y="2400300"/>
                </a:moveTo>
                <a:lnTo>
                  <a:pt x="0" y="2400300"/>
                </a:lnTo>
                <a:cubicBezTo>
                  <a:pt x="1" y="1074652"/>
                  <a:pt x="1091709" y="2"/>
                  <a:pt x="2438398" y="3"/>
                </a:cubicBezTo>
                <a:cubicBezTo>
                  <a:pt x="2438399" y="3"/>
                  <a:pt x="2438400" y="3"/>
                  <a:pt x="2438401" y="3"/>
                </a:cubicBezTo>
                <a:cubicBezTo>
                  <a:pt x="3785090" y="4"/>
                  <a:pt x="4876797" y="1074655"/>
                  <a:pt x="4876797" y="2400303"/>
                </a:cubicBezTo>
                <a:cubicBezTo>
                  <a:pt x="4876797" y="2400304"/>
                  <a:pt x="4876796" y="2400305"/>
                  <a:pt x="4876796" y="2400306"/>
                </a:cubicBezTo>
                <a:lnTo>
                  <a:pt x="4876797" y="2400307"/>
                </a:lnTo>
                <a:cubicBezTo>
                  <a:pt x="4876797" y="3725956"/>
                  <a:pt x="3785089" y="4800607"/>
                  <a:pt x="2438399" y="4800607"/>
                </a:cubicBezTo>
                <a:cubicBezTo>
                  <a:pt x="2438398" y="4800607"/>
                  <a:pt x="2438398" y="4800606"/>
                  <a:pt x="2438398" y="4800606"/>
                </a:cubicBezTo>
                <a:cubicBezTo>
                  <a:pt x="1091708" y="4800606"/>
                  <a:pt x="1" y="3725955"/>
                  <a:pt x="1" y="2400307"/>
                </a:cubicBezTo>
                <a:cubicBezTo>
                  <a:pt x="0" y="2400306"/>
                  <a:pt x="1" y="2400305"/>
                  <a:pt x="1" y="2400304"/>
                </a:cubicBezTo>
                <a:lnTo>
                  <a:pt x="0" y="2400300"/>
                </a:lnTo>
                <a:close/>
              </a:path>
            </a:pathLst>
          </a:custGeom>
          <a:solidFill>
            <a:srgbClr val="C00000"/>
          </a:solidFill>
          <a:ln w="12701">
            <a:solidFill>
              <a:srgbClr val="C9C2D1"/>
            </a:solidFill>
            <a:round/>
            <a:headEnd/>
            <a:tailEnd/>
          </a:ln>
        </p:spPr>
        <p:txBody>
          <a:bodyPr wrap="none" anchor="ctr"/>
          <a:lstStyle/>
          <a:p>
            <a:pPr eaLnBrk="0" fontAlgn="base" hangingPunct="0">
              <a:spcBef>
                <a:spcPct val="0"/>
              </a:spcBef>
              <a:spcAft>
                <a:spcPct val="0"/>
              </a:spcAft>
            </a:pPr>
            <a:endParaRPr lang="en-US">
              <a:solidFill>
                <a:prstClr val="black"/>
              </a:solidFill>
              <a:ea typeface="MS PGothic" panose="020B0600070205080204" pitchFamily="34" charset="-128"/>
            </a:endParaRPr>
          </a:p>
        </p:txBody>
      </p:sp>
      <p:sp>
        <p:nvSpPr>
          <p:cNvPr id="7175" name="Rectangle 4"/>
          <p:cNvSpPr>
            <a:spLocks noChangeArrowheads="1"/>
          </p:cNvSpPr>
          <p:nvPr/>
        </p:nvSpPr>
        <p:spPr bwMode="auto">
          <a:xfrm>
            <a:off x="1314450" y="2005013"/>
            <a:ext cx="28194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40" rIns="92070" bIns="4604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FontTx/>
              <a:buNone/>
            </a:pPr>
            <a:r>
              <a:rPr lang="en-US" altLang="en-US" sz="2400" b="1" dirty="0">
                <a:solidFill>
                  <a:srgbClr val="FFFFFF"/>
                </a:solidFill>
                <a:latin typeface="Times New Roman" panose="02020603050405020304" pitchFamily="18" charset="0"/>
              </a:rPr>
              <a:t>     </a:t>
            </a:r>
            <a:r>
              <a:rPr lang="en-US" altLang="en-US" sz="5400" b="1" u="sng" dirty="0">
                <a:solidFill>
                  <a:srgbClr val="FFFFFF"/>
                </a:solidFill>
                <a:latin typeface="Times New Roman" panose="02020603050405020304" pitchFamily="18" charset="0"/>
              </a:rPr>
              <a:t>Title II</a:t>
            </a:r>
            <a:endParaRPr lang="en-US" altLang="en-US" sz="2400" b="1" u="sng" dirty="0">
              <a:solidFill>
                <a:srgbClr val="FFFFFF"/>
              </a:solidFill>
              <a:latin typeface="Times New Roman" panose="02020603050405020304" pitchFamily="18" charset="0"/>
            </a:endParaRPr>
          </a:p>
          <a:p>
            <a:pPr fontAlgn="base">
              <a:spcBef>
                <a:spcPct val="0"/>
              </a:spcBef>
              <a:spcAft>
                <a:spcPct val="0"/>
              </a:spcAft>
              <a:buFontTx/>
              <a:buNone/>
            </a:pPr>
            <a:endParaRPr lang="en-US" altLang="en-US" sz="2400" b="1" dirty="0">
              <a:solidFill>
                <a:srgbClr val="410082"/>
              </a:solidFill>
              <a:latin typeface="Times New Roman" panose="02020603050405020304" pitchFamily="18" charset="0"/>
            </a:endParaRPr>
          </a:p>
          <a:p>
            <a:pPr fontAlgn="base">
              <a:spcBef>
                <a:spcPct val="0"/>
              </a:spcBef>
              <a:spcAft>
                <a:spcPct val="0"/>
              </a:spcAft>
              <a:buFontTx/>
              <a:buNone/>
            </a:pPr>
            <a:r>
              <a:rPr lang="en-US" altLang="en-US" b="1" dirty="0">
                <a:solidFill>
                  <a:srgbClr val="CC0000"/>
                </a:solidFill>
                <a:latin typeface="Times New Roman" panose="02020603050405020304" pitchFamily="18" charset="0"/>
              </a:rPr>
              <a:t>SSDI</a:t>
            </a:r>
            <a:endParaRPr lang="en-US" altLang="en-US" b="1" dirty="0">
              <a:solidFill>
                <a:srgbClr val="FFFFFF"/>
              </a:solidFill>
              <a:latin typeface="Times New Roman" panose="02020603050405020304" pitchFamily="18" charset="0"/>
            </a:endParaRPr>
          </a:p>
          <a:p>
            <a:pPr fontAlgn="base">
              <a:spcBef>
                <a:spcPct val="0"/>
              </a:spcBef>
              <a:spcAft>
                <a:spcPct val="0"/>
              </a:spcAft>
              <a:buFontTx/>
              <a:buNone/>
            </a:pPr>
            <a:r>
              <a:rPr lang="en-US" altLang="en-US" b="1" dirty="0">
                <a:solidFill>
                  <a:srgbClr val="CC0000"/>
                </a:solidFill>
                <a:latin typeface="Times New Roman" panose="02020603050405020304" pitchFamily="18" charset="0"/>
              </a:rPr>
              <a:t>S</a:t>
            </a:r>
            <a:r>
              <a:rPr lang="en-US" altLang="en-US" b="1" dirty="0">
                <a:solidFill>
                  <a:prstClr val="white"/>
                </a:solidFill>
                <a:latin typeface="Times New Roman" panose="02020603050405020304" pitchFamily="18" charset="0"/>
              </a:rPr>
              <a:t>ocial</a:t>
            </a:r>
            <a:r>
              <a:rPr lang="en-US" altLang="en-US" b="1" dirty="0">
                <a:solidFill>
                  <a:srgbClr val="DDDDDD"/>
                </a:solidFill>
                <a:latin typeface="Times New Roman" panose="02020603050405020304" pitchFamily="18" charset="0"/>
              </a:rPr>
              <a:t> </a:t>
            </a:r>
            <a:endParaRPr lang="en-US" altLang="en-US" b="1" dirty="0">
              <a:solidFill>
                <a:srgbClr val="FFFFFF"/>
              </a:solidFill>
              <a:latin typeface="Times New Roman" panose="02020603050405020304" pitchFamily="18" charset="0"/>
            </a:endParaRPr>
          </a:p>
          <a:p>
            <a:pPr fontAlgn="base">
              <a:spcBef>
                <a:spcPct val="0"/>
              </a:spcBef>
              <a:spcAft>
                <a:spcPct val="0"/>
              </a:spcAft>
              <a:buFontTx/>
              <a:buNone/>
            </a:pPr>
            <a:r>
              <a:rPr lang="en-US" altLang="en-US" b="1" dirty="0">
                <a:solidFill>
                  <a:srgbClr val="CC0000"/>
                </a:solidFill>
                <a:latin typeface="Times New Roman" panose="02020603050405020304" pitchFamily="18" charset="0"/>
              </a:rPr>
              <a:t>S</a:t>
            </a:r>
            <a:r>
              <a:rPr lang="en-US" altLang="en-US" b="1" dirty="0">
                <a:solidFill>
                  <a:srgbClr val="FFFFFF"/>
                </a:solidFill>
                <a:latin typeface="Times New Roman" panose="02020603050405020304" pitchFamily="18" charset="0"/>
              </a:rPr>
              <a:t>ecurity            </a:t>
            </a:r>
            <a:r>
              <a:rPr lang="en-US" altLang="en-US" b="1" dirty="0">
                <a:solidFill>
                  <a:srgbClr val="CC0000"/>
                </a:solidFill>
                <a:latin typeface="Times New Roman" panose="02020603050405020304" pitchFamily="18" charset="0"/>
              </a:rPr>
              <a:t>D</a:t>
            </a:r>
            <a:r>
              <a:rPr lang="en-US" altLang="en-US" b="1" dirty="0">
                <a:solidFill>
                  <a:srgbClr val="FFFFFF"/>
                </a:solidFill>
                <a:latin typeface="Times New Roman" panose="02020603050405020304" pitchFamily="18" charset="0"/>
              </a:rPr>
              <a:t>isability         </a:t>
            </a:r>
            <a:r>
              <a:rPr lang="en-US" altLang="en-US" b="1" dirty="0">
                <a:solidFill>
                  <a:srgbClr val="CC0000"/>
                </a:solidFill>
                <a:latin typeface="Times New Roman" panose="02020603050405020304" pitchFamily="18" charset="0"/>
              </a:rPr>
              <a:t>I</a:t>
            </a:r>
            <a:r>
              <a:rPr lang="en-US" altLang="en-US" b="1" dirty="0">
                <a:solidFill>
                  <a:srgbClr val="FFFFFF"/>
                </a:solidFill>
                <a:latin typeface="Times New Roman" panose="02020603050405020304" pitchFamily="18" charset="0"/>
              </a:rPr>
              <a:t>nsurance       </a:t>
            </a:r>
          </a:p>
          <a:p>
            <a:pPr algn="ctr" fontAlgn="base">
              <a:spcBef>
                <a:spcPct val="0"/>
              </a:spcBef>
              <a:spcAft>
                <a:spcPct val="0"/>
              </a:spcAft>
              <a:buFontTx/>
              <a:buNone/>
            </a:pPr>
            <a:r>
              <a:rPr lang="en-US" altLang="en-US" sz="4000" b="1" i="1" dirty="0">
                <a:solidFill>
                  <a:srgbClr val="00B0F0"/>
                </a:solidFill>
                <a:latin typeface="Times New Roman" panose="02020603050405020304" pitchFamily="18" charset="0"/>
              </a:rPr>
              <a:t>Medicare</a:t>
            </a:r>
            <a:endParaRPr lang="en-US" altLang="en-US" b="1" i="1" dirty="0">
              <a:solidFill>
                <a:srgbClr val="00B0F0"/>
              </a:solidFill>
              <a:latin typeface="Times New Roman" panose="02020603050405020304" pitchFamily="18" charset="0"/>
            </a:endParaRPr>
          </a:p>
        </p:txBody>
      </p:sp>
      <p:sp>
        <p:nvSpPr>
          <p:cNvPr id="7176" name="Rectangle 5"/>
          <p:cNvSpPr>
            <a:spLocks noChangeArrowheads="1"/>
          </p:cNvSpPr>
          <p:nvPr/>
        </p:nvSpPr>
        <p:spPr bwMode="auto">
          <a:xfrm>
            <a:off x="5070475" y="2160588"/>
            <a:ext cx="3429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40" rIns="92070" bIns="4604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400" b="1">
                <a:solidFill>
                  <a:srgbClr val="FFFFFF"/>
                </a:solidFill>
                <a:latin typeface="Times New Roman" panose="02020603050405020304" pitchFamily="18" charset="0"/>
              </a:rPr>
              <a:t>    </a:t>
            </a:r>
            <a:r>
              <a:rPr lang="en-US" altLang="en-US" sz="4800" b="1" u="sng">
                <a:solidFill>
                  <a:srgbClr val="FFFFFF"/>
                </a:solidFill>
                <a:latin typeface="Times New Roman" panose="02020603050405020304" pitchFamily="18" charset="0"/>
              </a:rPr>
              <a:t>Title XVI  </a:t>
            </a:r>
            <a:endParaRPr lang="en-US" altLang="en-US" sz="5400" b="1" u="sng">
              <a:solidFill>
                <a:srgbClr val="FFFFFF"/>
              </a:solidFill>
              <a:latin typeface="Times New Roman" panose="02020603050405020304" pitchFamily="18" charset="0"/>
            </a:endParaRPr>
          </a:p>
          <a:p>
            <a:pPr fontAlgn="base">
              <a:spcBef>
                <a:spcPct val="0"/>
              </a:spcBef>
              <a:spcAft>
                <a:spcPct val="0"/>
              </a:spcAft>
              <a:buFontTx/>
              <a:buNone/>
            </a:pPr>
            <a:endParaRPr lang="en-US" altLang="en-US" sz="2400" b="1">
              <a:solidFill>
                <a:srgbClr val="FFFFFF"/>
              </a:solidFill>
              <a:latin typeface="Times New Roman" panose="02020603050405020304" pitchFamily="18" charset="0"/>
            </a:endParaRPr>
          </a:p>
          <a:p>
            <a:pPr fontAlgn="base">
              <a:lnSpc>
                <a:spcPct val="90000"/>
              </a:lnSpc>
              <a:spcBef>
                <a:spcPct val="0"/>
              </a:spcBef>
              <a:spcAft>
                <a:spcPct val="0"/>
              </a:spcAft>
              <a:buFontTx/>
              <a:buNone/>
            </a:pPr>
            <a:r>
              <a:rPr lang="en-US" altLang="en-US" b="1">
                <a:solidFill>
                  <a:srgbClr val="002060"/>
                </a:solidFill>
                <a:latin typeface="Times New Roman" panose="02020603050405020304" pitchFamily="18" charset="0"/>
              </a:rPr>
              <a:t>SSI </a:t>
            </a:r>
          </a:p>
          <a:p>
            <a:pPr fontAlgn="base">
              <a:lnSpc>
                <a:spcPct val="90000"/>
              </a:lnSpc>
              <a:spcBef>
                <a:spcPct val="0"/>
              </a:spcBef>
              <a:spcAft>
                <a:spcPct val="0"/>
              </a:spcAft>
              <a:buFontTx/>
              <a:buNone/>
            </a:pPr>
            <a:r>
              <a:rPr lang="en-US" altLang="en-US" b="1">
                <a:solidFill>
                  <a:srgbClr val="002060"/>
                </a:solidFill>
                <a:latin typeface="Times New Roman" panose="02020603050405020304" pitchFamily="18" charset="0"/>
              </a:rPr>
              <a:t>S</a:t>
            </a:r>
            <a:r>
              <a:rPr lang="en-US" altLang="en-US" b="1">
                <a:solidFill>
                  <a:srgbClr val="FFFFFF"/>
                </a:solidFill>
                <a:latin typeface="Times New Roman" panose="02020603050405020304" pitchFamily="18" charset="0"/>
              </a:rPr>
              <a:t>upplemental                 </a:t>
            </a:r>
            <a:r>
              <a:rPr lang="en-US" altLang="en-US" b="1">
                <a:solidFill>
                  <a:srgbClr val="002060"/>
                </a:solidFill>
                <a:latin typeface="Times New Roman" panose="02020603050405020304" pitchFamily="18" charset="0"/>
              </a:rPr>
              <a:t>S</a:t>
            </a:r>
            <a:r>
              <a:rPr lang="en-US" altLang="en-US" b="1">
                <a:solidFill>
                  <a:srgbClr val="FFFFFF"/>
                </a:solidFill>
                <a:latin typeface="Times New Roman" panose="02020603050405020304" pitchFamily="18" charset="0"/>
              </a:rPr>
              <a:t>ecurity</a:t>
            </a:r>
          </a:p>
          <a:p>
            <a:pPr fontAlgn="base">
              <a:lnSpc>
                <a:spcPct val="90000"/>
              </a:lnSpc>
              <a:spcBef>
                <a:spcPct val="0"/>
              </a:spcBef>
              <a:spcAft>
                <a:spcPct val="0"/>
              </a:spcAft>
              <a:buFontTx/>
              <a:buNone/>
            </a:pPr>
            <a:r>
              <a:rPr lang="en-US" altLang="en-US" b="1">
                <a:solidFill>
                  <a:srgbClr val="002060"/>
                </a:solidFill>
                <a:latin typeface="Times New Roman" panose="02020603050405020304" pitchFamily="18" charset="0"/>
              </a:rPr>
              <a:t>I</a:t>
            </a:r>
            <a:r>
              <a:rPr lang="en-US" altLang="en-US" b="1">
                <a:solidFill>
                  <a:srgbClr val="FFFFFF"/>
                </a:solidFill>
                <a:latin typeface="Times New Roman" panose="02020603050405020304" pitchFamily="18" charset="0"/>
              </a:rPr>
              <a:t>ncome      </a:t>
            </a:r>
          </a:p>
          <a:p>
            <a:pPr fontAlgn="base">
              <a:lnSpc>
                <a:spcPct val="90000"/>
              </a:lnSpc>
              <a:spcBef>
                <a:spcPct val="0"/>
              </a:spcBef>
              <a:spcAft>
                <a:spcPct val="0"/>
              </a:spcAft>
              <a:buFontTx/>
              <a:buNone/>
            </a:pPr>
            <a:r>
              <a:rPr lang="en-US" altLang="en-US" b="1">
                <a:solidFill>
                  <a:srgbClr val="FFFFFF"/>
                </a:solidFill>
                <a:latin typeface="Times New Roman" panose="02020603050405020304" pitchFamily="18" charset="0"/>
              </a:rPr>
              <a:t> </a:t>
            </a:r>
          </a:p>
          <a:p>
            <a:pPr algn="ctr" fontAlgn="base">
              <a:lnSpc>
                <a:spcPct val="90000"/>
              </a:lnSpc>
              <a:spcBef>
                <a:spcPct val="0"/>
              </a:spcBef>
              <a:spcAft>
                <a:spcPct val="0"/>
              </a:spcAft>
              <a:buFontTx/>
              <a:buNone/>
            </a:pPr>
            <a:endParaRPr lang="en-US" altLang="en-US" sz="1100" b="1" i="1">
              <a:solidFill>
                <a:srgbClr val="0070C0"/>
              </a:solidFill>
              <a:latin typeface="Times New Roman" panose="02020603050405020304" pitchFamily="18" charset="0"/>
            </a:endParaRPr>
          </a:p>
          <a:p>
            <a:pPr algn="ctr" fontAlgn="base">
              <a:lnSpc>
                <a:spcPct val="90000"/>
              </a:lnSpc>
              <a:spcBef>
                <a:spcPct val="0"/>
              </a:spcBef>
              <a:spcAft>
                <a:spcPct val="0"/>
              </a:spcAft>
              <a:buFontTx/>
              <a:buNone/>
            </a:pPr>
            <a:endParaRPr lang="en-US" altLang="en-US" sz="1100" b="1" i="1">
              <a:solidFill>
                <a:srgbClr val="0070C0"/>
              </a:solidFill>
              <a:latin typeface="Times New Roman" panose="02020603050405020304" pitchFamily="18" charset="0"/>
            </a:endParaRPr>
          </a:p>
          <a:p>
            <a:pPr algn="ctr" fontAlgn="base">
              <a:lnSpc>
                <a:spcPct val="90000"/>
              </a:lnSpc>
              <a:spcBef>
                <a:spcPct val="0"/>
              </a:spcBef>
              <a:spcAft>
                <a:spcPct val="0"/>
              </a:spcAft>
              <a:buFontTx/>
              <a:buNone/>
            </a:pPr>
            <a:r>
              <a:rPr lang="en-US" altLang="en-US" sz="4000" b="1" i="1">
                <a:solidFill>
                  <a:srgbClr val="00B0F0"/>
                </a:solidFill>
                <a:latin typeface="Times New Roman" panose="02020603050405020304" pitchFamily="18" charset="0"/>
              </a:rPr>
              <a:t>Medicaid</a:t>
            </a:r>
            <a:endParaRPr lang="en-US" altLang="en-US" sz="2800" b="1">
              <a:solidFill>
                <a:srgbClr val="00B0F0"/>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17463" y="0"/>
            <a:ext cx="9144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2108200"/>
            <a:ext cx="3638550" cy="231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2" name="Rectangle 3"/>
          <p:cNvSpPr txBox="1">
            <a:spLocks noChangeArrowheads="1"/>
          </p:cNvSpPr>
          <p:nvPr/>
        </p:nvSpPr>
        <p:spPr bwMode="auto">
          <a:xfrm>
            <a:off x="381000" y="2133600"/>
            <a:ext cx="45513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buClr>
                <a:schemeClr val="tx2">
                  <a:lumMod val="50000"/>
                </a:schemeClr>
              </a:buClr>
              <a:buSzPct val="80000"/>
              <a:defRPr/>
            </a:pPr>
            <a:r>
              <a:rPr lang="en-US" altLang="en-US" sz="2800" dirty="0">
                <a:cs typeface="Times New Roman" panose="02020603050405020304" pitchFamily="18" charset="0"/>
              </a:rPr>
              <a:t>Disabled children living in limited income and resources households may be eligible to receive (SSI) benefits.</a:t>
            </a:r>
          </a:p>
          <a:p>
            <a:pPr>
              <a:lnSpc>
                <a:spcPct val="90000"/>
              </a:lnSpc>
              <a:buClr>
                <a:schemeClr val="tx2">
                  <a:lumMod val="50000"/>
                </a:schemeClr>
              </a:buClr>
              <a:buSzPct val="70000"/>
              <a:defRPr/>
            </a:pPr>
            <a:endParaRPr lang="en-US" altLang="en-US" sz="2800" b="1" dirty="0">
              <a:cs typeface="Times New Roman" panose="02020603050405020304" pitchFamily="18" charset="0"/>
            </a:endParaRPr>
          </a:p>
        </p:txBody>
      </p:sp>
      <p:sp>
        <p:nvSpPr>
          <p:cNvPr id="3" name="Rectangle 2"/>
          <p:cNvSpPr/>
          <p:nvPr/>
        </p:nvSpPr>
        <p:spPr>
          <a:xfrm>
            <a:off x="274638" y="4876800"/>
            <a:ext cx="8423275" cy="1255728"/>
          </a:xfrm>
          <a:prstGeom prst="rect">
            <a:avLst/>
          </a:prstGeom>
        </p:spPr>
        <p:txBody>
          <a:bodyPr>
            <a:spAutoFit/>
          </a:bodyPr>
          <a:lstStyle/>
          <a:p>
            <a:pPr marL="457200" indent="-457200" eaLnBrk="1" hangingPunct="1">
              <a:lnSpc>
                <a:spcPct val="90000"/>
              </a:lnSpc>
              <a:buClr>
                <a:schemeClr val="tx2">
                  <a:lumMod val="50000"/>
                </a:schemeClr>
              </a:buClr>
              <a:buSzPct val="80000"/>
              <a:buFont typeface="Arial" panose="020B0604020202020204" pitchFamily="34" charset="0"/>
              <a:buChar char="•"/>
              <a:defRPr/>
            </a:pPr>
            <a:r>
              <a:rPr lang="en-US" sz="2800" dirty="0">
                <a:ea typeface="+mn-ea"/>
                <a:cs typeface="Times New Roman" panose="02020603050405020304" pitchFamily="18" charset="0"/>
              </a:rPr>
              <a:t>For eligibility, we look at the income and assets of the disabled child and parent(s) living in the household.</a:t>
            </a:r>
          </a:p>
          <a:p>
            <a:pPr eaLnBrk="1" hangingPunct="1">
              <a:lnSpc>
                <a:spcPct val="90000"/>
              </a:lnSpc>
              <a:buFont typeface="Wingdings" pitchFamily="2" charset="2"/>
              <a:buNone/>
              <a:defRPr/>
            </a:pPr>
            <a:endParaRPr lang="en-US" sz="2800" dirty="0">
              <a:ea typeface="+mn-ea"/>
              <a:cs typeface="Arial" pitchFamily="34" charset="0"/>
            </a:endParaRPr>
          </a:p>
        </p:txBody>
      </p:sp>
      <p:sp>
        <p:nvSpPr>
          <p:cNvPr id="10" name="TextBox 9"/>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dirty="0">
                <a:solidFill>
                  <a:schemeClr val="bg1"/>
                </a:solidFill>
                <a:latin typeface="Arial" panose="020B0604020202020204" pitchFamily="34" charset="0"/>
                <a:cs typeface="Arial" panose="020B0604020202020204" pitchFamily="34" charset="0"/>
              </a:rPr>
              <a:t>SSI Eligibility for Children</a:t>
            </a:r>
          </a:p>
        </p:txBody>
      </p:sp>
    </p:spTree>
    <p:extLst>
      <p:ext uri="{BB962C8B-B14F-4D97-AF65-F5344CB8AC3E}">
        <p14:creationId xmlns:p14="http://schemas.microsoft.com/office/powerpoint/2010/main" val="393759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17463" y="0"/>
            <a:ext cx="9144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txBox="1">
            <a:spLocks noChangeArrowheads="1"/>
          </p:cNvSpPr>
          <p:nvPr/>
        </p:nvSpPr>
        <p:spPr bwMode="auto">
          <a:xfrm>
            <a:off x="381000" y="1981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80000"/>
              </a:lnSpc>
              <a:buClr>
                <a:schemeClr val="hlink"/>
              </a:buClr>
              <a:buSzPct val="70000"/>
              <a:buFont typeface="Monotype Sorts" charset="2"/>
              <a:buNone/>
              <a:defRPr/>
            </a:pPr>
            <a:r>
              <a:rPr lang="en-US" altLang="en-US" sz="2800" dirty="0">
                <a:cs typeface="Times New Roman" panose="02020603050405020304" pitchFamily="18" charset="0"/>
              </a:rPr>
              <a:t>The process of determining how much of a parent(s) income and resources will count is called deeming.</a:t>
            </a:r>
            <a:br>
              <a:rPr lang="en-US" altLang="en-US" sz="2800" dirty="0"/>
            </a:br>
            <a:endParaRPr lang="en-US" altLang="en-US" sz="2800" dirty="0"/>
          </a:p>
          <a:p>
            <a:pPr>
              <a:lnSpc>
                <a:spcPct val="80000"/>
              </a:lnSpc>
              <a:buClr>
                <a:schemeClr val="hlink"/>
              </a:buClr>
              <a:buSzPct val="70000"/>
              <a:buFont typeface="Monotype Sorts" charset="2"/>
              <a:buNone/>
              <a:defRPr/>
            </a:pPr>
            <a:r>
              <a:rPr lang="en-US" altLang="en-US" sz="2800" dirty="0"/>
              <a:t>Deeming applies when:</a:t>
            </a:r>
          </a:p>
          <a:p>
            <a:pPr>
              <a:lnSpc>
                <a:spcPct val="80000"/>
              </a:lnSpc>
              <a:buClr>
                <a:schemeClr val="hlink"/>
              </a:buClr>
              <a:buSzPct val="70000"/>
              <a:defRPr/>
            </a:pPr>
            <a:r>
              <a:rPr lang="en-US" altLang="en-US" sz="2800" dirty="0"/>
              <a:t>The child is under 18; and</a:t>
            </a:r>
          </a:p>
          <a:p>
            <a:pPr>
              <a:lnSpc>
                <a:spcPct val="80000"/>
              </a:lnSpc>
              <a:buClr>
                <a:schemeClr val="hlink"/>
              </a:buClr>
              <a:buSzPct val="70000"/>
              <a:defRPr/>
            </a:pPr>
            <a:r>
              <a:rPr lang="en-US" altLang="en-US" sz="2800" dirty="0"/>
              <a:t>Lives at home with his or her natural, or adoptive parents(s)</a:t>
            </a:r>
          </a:p>
          <a:p>
            <a:pPr marL="0" indent="0">
              <a:lnSpc>
                <a:spcPct val="80000"/>
              </a:lnSpc>
              <a:buClr>
                <a:schemeClr val="hlink"/>
              </a:buClr>
              <a:buSzPct val="70000"/>
              <a:buNone/>
              <a:defRPr/>
            </a:pPr>
            <a:endParaRPr lang="en-US" altLang="en-US" sz="2800" dirty="0"/>
          </a:p>
          <a:p>
            <a:pPr marL="0" indent="0">
              <a:lnSpc>
                <a:spcPct val="80000"/>
              </a:lnSpc>
              <a:buClr>
                <a:schemeClr val="hlink"/>
              </a:buClr>
              <a:buSzPct val="70000"/>
              <a:buNone/>
              <a:defRPr/>
            </a:pPr>
            <a:r>
              <a:rPr lang="en-US" altLang="en-US" sz="2800" dirty="0"/>
              <a:t>Deeming stops the month after a child turns age 18</a:t>
            </a:r>
            <a:r>
              <a:rPr lang="en-US" altLang="en-US" dirty="0"/>
              <a:t>. </a:t>
            </a:r>
          </a:p>
        </p:txBody>
      </p:sp>
      <p:sp>
        <p:nvSpPr>
          <p:cNvPr id="8" name="TextBox 7"/>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dirty="0">
                <a:solidFill>
                  <a:schemeClr val="bg1"/>
                </a:solidFill>
                <a:latin typeface="Arial" panose="020B0604020202020204" pitchFamily="34" charset="0"/>
                <a:cs typeface="Arial" panose="020B0604020202020204" pitchFamily="34" charset="0"/>
              </a:rPr>
              <a:t>Deemed Resources</a:t>
            </a:r>
          </a:p>
        </p:txBody>
      </p:sp>
    </p:spTree>
    <p:extLst>
      <p:ext uri="{BB962C8B-B14F-4D97-AF65-F5344CB8AC3E}">
        <p14:creationId xmlns:p14="http://schemas.microsoft.com/office/powerpoint/2010/main" val="384546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70063"/>
            <a:ext cx="4367213" cy="322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8" name="Rectangle 3"/>
          <p:cNvSpPr txBox="1">
            <a:spLocks noChangeArrowheads="1"/>
          </p:cNvSpPr>
          <p:nvPr/>
        </p:nvSpPr>
        <p:spPr bwMode="auto">
          <a:xfrm>
            <a:off x="241300" y="3754438"/>
            <a:ext cx="44100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buClr>
                <a:schemeClr val="tx2">
                  <a:lumMod val="50000"/>
                </a:schemeClr>
              </a:buClr>
              <a:defRPr/>
            </a:pPr>
            <a:r>
              <a:rPr lang="en-US" altLang="en-US" sz="2400" dirty="0">
                <a:cs typeface="Times New Roman" panose="02020603050405020304" pitchFamily="18" charset="0"/>
              </a:rPr>
              <a:t>We no longer count the income and resources of parent(s) for eligibility.</a:t>
            </a:r>
          </a:p>
        </p:txBody>
      </p:sp>
      <p:sp>
        <p:nvSpPr>
          <p:cNvPr id="2" name="Rectangle 1"/>
          <p:cNvSpPr/>
          <p:nvPr/>
        </p:nvSpPr>
        <p:spPr>
          <a:xfrm>
            <a:off x="201613" y="5253038"/>
            <a:ext cx="8737600" cy="757237"/>
          </a:xfrm>
          <a:prstGeom prst="rect">
            <a:avLst/>
          </a:prstGeom>
        </p:spPr>
        <p:txBody>
          <a:bodyPr>
            <a:spAutoFit/>
          </a:bodyPr>
          <a:lstStyle/>
          <a:p>
            <a:pPr marL="342900" indent="-342900" eaLnBrk="1" hangingPunct="1">
              <a:lnSpc>
                <a:spcPct val="90000"/>
              </a:lnSpc>
              <a:buClr>
                <a:schemeClr val="tx2">
                  <a:lumMod val="50000"/>
                </a:schemeClr>
              </a:buClr>
              <a:buFont typeface="Arial" panose="020B0604020202020204" pitchFamily="34" charset="0"/>
              <a:buChar char="•"/>
              <a:defRPr/>
            </a:pPr>
            <a:r>
              <a:rPr lang="en-US" sz="2400" dirty="0">
                <a:latin typeface="+mn-lt"/>
                <a:ea typeface="+mn-ea"/>
                <a:cs typeface="Times New Roman" panose="02020603050405020304" pitchFamily="18" charset="0"/>
              </a:rPr>
              <a:t>If the child continues to live with parent(s) but does not pay for food or shelter, a lower SSI payment may apply</a:t>
            </a:r>
          </a:p>
        </p:txBody>
      </p:sp>
      <p:sp>
        <p:nvSpPr>
          <p:cNvPr id="35850" name="Rectangle 2"/>
          <p:cNvSpPr>
            <a:spLocks noChangeArrowheads="1"/>
          </p:cNvSpPr>
          <p:nvPr/>
        </p:nvSpPr>
        <p:spPr bwMode="auto">
          <a:xfrm>
            <a:off x="271463" y="2360613"/>
            <a:ext cx="348138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0"/>
              </a:spcBef>
              <a:buClr>
                <a:schemeClr val="tx2">
                  <a:lumMod val="50000"/>
                </a:schemeClr>
              </a:buClr>
              <a:defRPr/>
            </a:pPr>
            <a:r>
              <a:rPr lang="en-US" altLang="en-US" sz="2400" dirty="0">
                <a:cs typeface="Times New Roman" panose="02020603050405020304" pitchFamily="18" charset="0"/>
              </a:rPr>
              <a:t>We make a new disability determination using the adult rules.</a:t>
            </a:r>
          </a:p>
        </p:txBody>
      </p:sp>
      <p:sp>
        <p:nvSpPr>
          <p:cNvPr id="35852" name="Rectangle 2"/>
          <p:cNvSpPr>
            <a:spLocks noChangeArrowheads="1"/>
          </p:cNvSpPr>
          <p:nvPr/>
        </p:nvSpPr>
        <p:spPr bwMode="auto">
          <a:xfrm>
            <a:off x="252413" y="6172200"/>
            <a:ext cx="88153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0"/>
              </a:spcBef>
              <a:buClr>
                <a:schemeClr val="tx2">
                  <a:lumMod val="50000"/>
                </a:schemeClr>
              </a:buClr>
              <a:defRPr/>
            </a:pPr>
            <a:r>
              <a:rPr lang="en-US" altLang="en-US" sz="2400" dirty="0">
                <a:cs typeface="Times New Roman" panose="02020603050405020304" pitchFamily="18" charset="0"/>
              </a:rPr>
              <a:t>An SSI application can be made as early as the day of 18</a:t>
            </a:r>
            <a:r>
              <a:rPr lang="en-US" altLang="en-US" sz="2400" baseline="30000" dirty="0">
                <a:cs typeface="Times New Roman" panose="02020603050405020304" pitchFamily="18" charset="0"/>
              </a:rPr>
              <a:t>th</a:t>
            </a:r>
            <a:r>
              <a:rPr lang="en-US" altLang="en-US" sz="2400" dirty="0">
                <a:cs typeface="Times New Roman" panose="02020603050405020304" pitchFamily="18" charset="0"/>
              </a:rPr>
              <a:t> Birthday.</a:t>
            </a:r>
          </a:p>
        </p:txBody>
      </p:sp>
      <p:pic>
        <p:nvPicPr>
          <p:cNvPr id="37895" name="Picture 10" descr="11124_SSA_PPT_TemplateInterior2v2.jpg"/>
          <p:cNvPicPr>
            <a:picLocks noChangeAspect="1"/>
          </p:cNvPicPr>
          <p:nvPr/>
        </p:nvPicPr>
        <p:blipFill>
          <a:blip r:embed="rId4">
            <a:extLst>
              <a:ext uri="{28A0092B-C50C-407E-A947-70E740481C1C}">
                <a14:useLocalDpi xmlns:a14="http://schemas.microsoft.com/office/drawing/2010/main" val="0"/>
              </a:ext>
            </a:extLst>
          </a:blip>
          <a:srcRect b="86420"/>
          <a:stretch>
            <a:fillRect/>
          </a:stretch>
        </p:blipFill>
        <p:spPr bwMode="auto">
          <a:xfrm>
            <a:off x="17463" y="0"/>
            <a:ext cx="9144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dirty="0">
                <a:solidFill>
                  <a:schemeClr val="bg1"/>
                </a:solidFill>
                <a:latin typeface="Arial" panose="020B0604020202020204" pitchFamily="34" charset="0"/>
                <a:cs typeface="Arial" panose="020B0604020202020204" pitchFamily="34" charset="0"/>
              </a:rPr>
              <a:t>SSI Determination for Children turning 18yrs old</a:t>
            </a:r>
          </a:p>
        </p:txBody>
      </p:sp>
    </p:spTree>
    <p:extLst>
      <p:ext uri="{BB962C8B-B14F-4D97-AF65-F5344CB8AC3E}">
        <p14:creationId xmlns:p14="http://schemas.microsoft.com/office/powerpoint/2010/main" val="294317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descr="11124_SSA_PPT_TemplateHeader4.jpg"/>
          <p:cNvPicPr preferRelativeResize="0"/>
          <p:nvPr/>
        </p:nvPicPr>
        <p:blipFill rotWithShape="1">
          <a:blip r:embed="rId3">
            <a:alphaModFix/>
          </a:blip>
          <a:srcRect b="19177"/>
          <a:stretch/>
        </p:blipFill>
        <p:spPr>
          <a:xfrm>
            <a:off x="0" y="0"/>
            <a:ext cx="9144000" cy="4495800"/>
          </a:xfrm>
          <a:prstGeom prst="rect">
            <a:avLst/>
          </a:prstGeom>
          <a:noFill/>
          <a:ln>
            <a:noFill/>
          </a:ln>
        </p:spPr>
      </p:pic>
      <p:sp>
        <p:nvSpPr>
          <p:cNvPr id="99" name="Shape 99"/>
          <p:cNvSpPr txBox="1">
            <a:spLocks noGrp="1"/>
          </p:cNvSpPr>
          <p:nvPr>
            <p:ph type="ctrTitle"/>
          </p:nvPr>
        </p:nvSpPr>
        <p:spPr>
          <a:xfrm>
            <a:off x="0" y="2994025"/>
            <a:ext cx="9147175" cy="1501775"/>
          </a:xfrm>
          <a:prstGeom prst="rect">
            <a:avLst/>
          </a:prstGeom>
          <a:solidFill>
            <a:schemeClr val="l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0253F"/>
              </a:buClr>
              <a:buSzPct val="25000"/>
              <a:buFont typeface="Arial"/>
              <a:buNone/>
            </a:pPr>
            <a:r>
              <a:rPr lang="en-US" sz="3600" b="1" i="0" u="none" strike="noStrike" cap="none" dirty="0">
                <a:solidFill>
                  <a:srgbClr val="10253F"/>
                </a:solidFill>
                <a:latin typeface="Arial"/>
                <a:ea typeface="Arial"/>
                <a:cs typeface="Arial"/>
                <a:sym typeface="Arial"/>
              </a:rPr>
              <a:t>Can You Work While Receiving SSDI/SSI?</a:t>
            </a:r>
          </a:p>
        </p:txBody>
      </p:sp>
      <p:pic>
        <p:nvPicPr>
          <p:cNvPr id="100" name="Shape 100" descr="SSA_Logo301_186_taglineA.eps"/>
          <p:cNvPicPr preferRelativeResize="0"/>
          <p:nvPr/>
        </p:nvPicPr>
        <p:blipFill rotWithShape="1">
          <a:blip r:embed="rId4">
            <a:alphaModFix/>
          </a:blip>
          <a:srcRect/>
          <a:stretch/>
        </p:blipFill>
        <p:spPr>
          <a:xfrm>
            <a:off x="2693194" y="4885094"/>
            <a:ext cx="3757612" cy="1546225"/>
          </a:xfrm>
          <a:prstGeom prst="rect">
            <a:avLst/>
          </a:prstGeom>
          <a:noFill/>
          <a:ln>
            <a:noFill/>
          </a:ln>
        </p:spPr>
      </p:pic>
      <p:sp>
        <p:nvSpPr>
          <p:cNvPr id="101" name="Shape 101"/>
          <p:cNvSpPr txBox="1"/>
          <p:nvPr/>
        </p:nvSpPr>
        <p:spPr>
          <a:xfrm>
            <a:off x="-228600" y="381000"/>
            <a:ext cx="9147175" cy="3079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0253F"/>
              </a:buClr>
              <a:buSzPct val="25000"/>
              <a:buFont typeface="Arial"/>
              <a:buNone/>
            </a:pPr>
            <a:r>
              <a:rPr lang="en-US" sz="1400" b="1" i="0" u="none" strike="noStrike" cap="none" dirty="0">
                <a:solidFill>
                  <a:srgbClr val="10253F"/>
                </a:solidFill>
                <a:latin typeface="Arial"/>
                <a:ea typeface="Arial"/>
                <a:cs typeface="Arial"/>
                <a:sym typeface="Arial"/>
              </a:rPr>
              <a:t>2020</a:t>
            </a:r>
          </a:p>
        </p:txBody>
      </p:sp>
      <p:sp>
        <p:nvSpPr>
          <p:cNvPr id="102" name="Shape 102"/>
          <p:cNvSpPr txBox="1"/>
          <p:nvPr/>
        </p:nvSpPr>
        <p:spPr>
          <a:xfrm>
            <a:off x="3560618" y="5046659"/>
            <a:ext cx="4724400" cy="19383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0253F"/>
              </a:buClr>
              <a:buSzPct val="25000"/>
              <a:buFont typeface="Arial"/>
              <a:buNone/>
            </a:pPr>
            <a:endParaRPr lang="en-US" sz="2000" b="0" i="0" u="none" strike="noStrike" cap="none" dirty="0">
              <a:solidFill>
                <a:srgbClr val="10253F"/>
              </a:solidFill>
              <a:latin typeface="Arial"/>
              <a:ea typeface="Arial"/>
              <a:cs typeface="Arial"/>
              <a:sym typeface="Arial"/>
            </a:endParaRPr>
          </a:p>
        </p:txBody>
      </p:sp>
      <p:cxnSp>
        <p:nvCxnSpPr>
          <p:cNvPr id="103" name="Shape 103"/>
          <p:cNvCxnSpPr/>
          <p:nvPr/>
        </p:nvCxnSpPr>
        <p:spPr>
          <a:xfrm>
            <a:off x="0" y="4524375"/>
            <a:ext cx="9144000" cy="0"/>
          </a:xfrm>
          <a:prstGeom prst="straightConnector1">
            <a:avLst/>
          </a:prstGeom>
          <a:noFill/>
          <a:ln w="76200" cap="flat" cmpd="sng">
            <a:solidFill>
              <a:srgbClr val="10253F"/>
            </a:solidFill>
            <a:prstDash val="solid"/>
            <a:miter/>
            <a:headEnd type="none" w="med" len="med"/>
            <a:tailEnd type="none" w="med" len="med"/>
          </a:ln>
          <a:effectLst>
            <a:outerShdw blurRad="63500" dist="20000" dir="5400000">
              <a:srgbClr val="000000">
                <a:alpha val="37647"/>
              </a:srgbClr>
            </a:outerShdw>
          </a:effectLst>
        </p:spPr>
      </p:cxnSp>
      <p:cxnSp>
        <p:nvCxnSpPr>
          <p:cNvPr id="104" name="Shape 104"/>
          <p:cNvCxnSpPr/>
          <p:nvPr/>
        </p:nvCxnSpPr>
        <p:spPr>
          <a:xfrm>
            <a:off x="0" y="3008311"/>
            <a:ext cx="9144000" cy="0"/>
          </a:xfrm>
          <a:prstGeom prst="straightConnector1">
            <a:avLst/>
          </a:prstGeom>
          <a:noFill/>
          <a:ln w="76200" cap="flat" cmpd="sng">
            <a:solidFill>
              <a:srgbClr val="10253F"/>
            </a:solidFill>
            <a:prstDash val="solid"/>
            <a:miter/>
            <a:headEnd type="none" w="med" len="med"/>
            <a:tailEnd type="none" w="med" len="med"/>
          </a:ln>
          <a:effectLst>
            <a:outerShdw blurRad="63500" dist="20000" dir="5400000">
              <a:srgbClr val="000000">
                <a:alpha val="37647"/>
              </a:srgbClr>
            </a:outerShdw>
          </a:effectLst>
        </p:spPr>
      </p:cxnSp>
    </p:spTree>
    <p:extLst>
      <p:ext uri="{BB962C8B-B14F-4D97-AF65-F5344CB8AC3E}">
        <p14:creationId xmlns:p14="http://schemas.microsoft.com/office/powerpoint/2010/main" val="27636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1" i="0" u="none">
                <a:solidFill>
                  <a:schemeClr val="lt1"/>
                </a:solidFill>
                <a:latin typeface="Arial"/>
                <a:ea typeface="Arial"/>
                <a:cs typeface="Arial"/>
                <a:sym typeface="Arial"/>
              </a:rPr>
              <a:t>What is Substantial Gainful Activity? </a:t>
            </a:r>
          </a:p>
        </p:txBody>
      </p:sp>
      <p:sp>
        <p:nvSpPr>
          <p:cNvPr id="142" name="Shape 142"/>
          <p:cNvSpPr txBox="1"/>
          <p:nvPr/>
        </p:nvSpPr>
        <p:spPr>
          <a:xfrm>
            <a:off x="228600" y="2286000"/>
            <a:ext cx="4648199"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000" b="0" i="0" u="none" dirty="0">
                <a:solidFill>
                  <a:schemeClr val="dk1"/>
                </a:solidFill>
                <a:latin typeface="Arial"/>
                <a:ea typeface="Arial"/>
                <a:cs typeface="Arial"/>
                <a:sym typeface="Arial"/>
              </a:rPr>
              <a:t>Work is “substantial” if it involves doing significant physical or mental activities or a combination of both.</a:t>
            </a:r>
          </a:p>
          <a:p>
            <a:pPr marL="342900" marR="0" lvl="0" indent="-342900" algn="l" rtl="0">
              <a:lnSpc>
                <a:spcPct val="100000"/>
              </a:lnSpc>
              <a:spcBef>
                <a:spcPts val="480"/>
              </a:spcBef>
              <a:spcAft>
                <a:spcPts val="0"/>
              </a:spcAft>
              <a:buClr>
                <a:schemeClr val="dk1"/>
              </a:buClr>
              <a:buFont typeface="Calibri"/>
              <a:buNone/>
            </a:pPr>
            <a:endParaRPr sz="20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000" b="0" i="0" u="none" dirty="0">
                <a:solidFill>
                  <a:schemeClr val="dk1"/>
                </a:solidFill>
                <a:latin typeface="Arial"/>
                <a:ea typeface="Arial"/>
                <a:cs typeface="Arial"/>
                <a:sym typeface="Arial"/>
              </a:rPr>
              <a:t>If </a:t>
            </a:r>
            <a:r>
              <a:rPr lang="en-US" sz="2000" dirty="0">
                <a:solidFill>
                  <a:schemeClr val="dk1"/>
                </a:solidFill>
              </a:rPr>
              <a:t>the</a:t>
            </a:r>
            <a:r>
              <a:rPr lang="en-US" sz="2000" b="0" i="0" u="none" dirty="0">
                <a:solidFill>
                  <a:schemeClr val="dk1"/>
                </a:solidFill>
                <a:latin typeface="Arial"/>
                <a:ea typeface="Arial"/>
                <a:cs typeface="Arial"/>
                <a:sym typeface="Arial"/>
              </a:rPr>
              <a:t> impairment is anything other than blindness, earnings averaging over $1,260 a month generally demonstrate SGA. </a:t>
            </a:r>
          </a:p>
          <a:p>
            <a:pPr marR="0" lvl="0" algn="l" rtl="0">
              <a:lnSpc>
                <a:spcPct val="100000"/>
              </a:lnSpc>
              <a:spcBef>
                <a:spcPts val="480"/>
              </a:spcBef>
              <a:spcAft>
                <a:spcPts val="0"/>
              </a:spcAft>
              <a:buClr>
                <a:schemeClr val="dk1"/>
              </a:buClr>
              <a:buSzPct val="100000"/>
            </a:pPr>
            <a:endParaRPr lang="en-US" sz="2000" dirty="0">
              <a:solidFill>
                <a:schemeClr val="dk1"/>
              </a:solidFill>
            </a:endParaRPr>
          </a:p>
          <a:p>
            <a:pPr marL="342900" marR="0" lvl="0" indent="-342900" algn="l" rtl="0">
              <a:lnSpc>
                <a:spcPct val="100000"/>
              </a:lnSpc>
              <a:spcBef>
                <a:spcPts val="480"/>
              </a:spcBef>
              <a:spcAft>
                <a:spcPts val="0"/>
              </a:spcAft>
              <a:buClr>
                <a:schemeClr val="dk1"/>
              </a:buClr>
              <a:buSzPct val="100000"/>
              <a:buFont typeface="Arial" panose="020B0604020202020204" pitchFamily="34" charset="0"/>
              <a:buChar char="•"/>
            </a:pPr>
            <a:r>
              <a:rPr lang="en-US" sz="2000" b="0" i="0" u="none" dirty="0">
                <a:solidFill>
                  <a:schemeClr val="dk1"/>
                </a:solidFill>
                <a:latin typeface="Arial"/>
                <a:ea typeface="Arial"/>
                <a:cs typeface="Arial"/>
                <a:sym typeface="Arial"/>
              </a:rPr>
              <a:t>The SGA amount for blind individuals is $</a:t>
            </a:r>
            <a:r>
              <a:rPr lang="en-US" sz="2000" dirty="0">
                <a:solidFill>
                  <a:schemeClr val="dk1"/>
                </a:solidFill>
                <a:latin typeface="Arial"/>
                <a:ea typeface="Arial"/>
                <a:cs typeface="Arial"/>
                <a:sym typeface="Arial"/>
              </a:rPr>
              <a:t>2,110</a:t>
            </a:r>
            <a:r>
              <a:rPr lang="en-US" sz="2000" b="0" i="0" u="none" dirty="0">
                <a:solidFill>
                  <a:schemeClr val="dk1"/>
                </a:solidFill>
                <a:latin typeface="Arial"/>
                <a:ea typeface="Arial"/>
                <a:cs typeface="Arial"/>
                <a:sym typeface="Arial"/>
              </a:rPr>
              <a:t>.</a:t>
            </a:r>
          </a:p>
        </p:txBody>
      </p:sp>
      <p:pic>
        <p:nvPicPr>
          <p:cNvPr id="143" name="Shape 143"/>
          <p:cNvPicPr preferRelativeResize="0"/>
          <p:nvPr/>
        </p:nvPicPr>
        <p:blipFill rotWithShape="1">
          <a:blip r:embed="rId5">
            <a:alphaModFix/>
          </a:blip>
          <a:srcRect/>
          <a:stretch/>
        </p:blipFill>
        <p:spPr>
          <a:xfrm>
            <a:off x="4994275" y="2300286"/>
            <a:ext cx="3886200" cy="3886200"/>
          </a:xfrm>
          <a:prstGeom prst="rect">
            <a:avLst/>
          </a:prstGeom>
          <a:noFill/>
          <a:ln>
            <a:noFill/>
          </a:ln>
        </p:spPr>
      </p:pic>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0253F"/>
              </a:buClr>
              <a:buSzPct val="25000"/>
              <a:buFont typeface="Arial"/>
              <a:buNone/>
            </a:pPr>
            <a:r>
              <a:rPr lang="en-US" sz="1800" b="1" i="0" u="none">
                <a:solidFill>
                  <a:srgbClr val="10253F"/>
                </a:solidFill>
                <a:latin typeface="Arial"/>
                <a:ea typeface="Arial"/>
                <a:cs typeface="Arial"/>
                <a:sym typeface="Arial"/>
              </a:rPr>
              <a:t>www.socialsecurity.gov</a:t>
            </a:r>
          </a:p>
        </p:txBody>
      </p:sp>
    </p:spTree>
    <p:extLst>
      <p:ext uri="{BB962C8B-B14F-4D97-AF65-F5344CB8AC3E}">
        <p14:creationId xmlns:p14="http://schemas.microsoft.com/office/powerpoint/2010/main" val="216437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1" i="0" u="none" dirty="0">
                <a:solidFill>
                  <a:schemeClr val="lt1"/>
                </a:solidFill>
                <a:latin typeface="Arial"/>
                <a:ea typeface="Arial"/>
                <a:cs typeface="Arial"/>
                <a:sym typeface="Arial"/>
              </a:rPr>
              <a:t>What Are Work Incentives? </a:t>
            </a:r>
          </a:p>
        </p:txBody>
      </p:sp>
      <p:sp>
        <p:nvSpPr>
          <p:cNvPr id="142" name="Shape 142"/>
          <p:cNvSpPr txBox="1"/>
          <p:nvPr/>
        </p:nvSpPr>
        <p:spPr>
          <a:xfrm>
            <a:off x="228600" y="1755774"/>
            <a:ext cx="8675686" cy="464502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dirty="0">
                <a:solidFill>
                  <a:schemeClr val="dk1"/>
                </a:solidFill>
              </a:rPr>
              <a:t>Employment support provisions to assist beneficiaries in moving from benefit dependency to independence.</a:t>
            </a:r>
          </a:p>
          <a:p>
            <a:pPr marR="0" lvl="0" algn="l" rtl="0">
              <a:lnSpc>
                <a:spcPct val="100000"/>
              </a:lnSpc>
              <a:spcBef>
                <a:spcPts val="0"/>
              </a:spcBef>
              <a:spcAft>
                <a:spcPts val="0"/>
              </a:spcAft>
              <a:buClr>
                <a:schemeClr val="dk1"/>
              </a:buClr>
              <a:buSzPct val="100000"/>
            </a:pPr>
            <a:endParaRPr lang="en-US" sz="2800" dirty="0">
              <a:solidFill>
                <a:schemeClr val="dk1"/>
              </a:solidFill>
            </a:endParaRPr>
          </a:p>
          <a:p>
            <a:pPr marL="342900" marR="0" lvl="0" indent="-342900" algn="l" rtl="0">
              <a:lnSpc>
                <a:spcPct val="100000"/>
              </a:lnSpc>
              <a:spcBef>
                <a:spcPts val="0"/>
              </a:spcBef>
              <a:spcAft>
                <a:spcPts val="0"/>
              </a:spcAft>
              <a:buClr>
                <a:schemeClr val="dk1"/>
              </a:buClr>
              <a:buSzPct val="100000"/>
              <a:buFont typeface="Arial"/>
              <a:buChar char="•"/>
            </a:pPr>
            <a:r>
              <a:rPr lang="en-US" sz="2800" dirty="0">
                <a:solidFill>
                  <a:schemeClr val="dk1"/>
                </a:solidFill>
              </a:rPr>
              <a:t>Designed to help beneficiaries enter, re-enter, or stay in the workforce by protecting their eligibility for cash payments and/or healthcare.  </a:t>
            </a:r>
          </a:p>
          <a:p>
            <a:pPr marL="342900" marR="0" lvl="0" indent="-342900" algn="l" rtl="0">
              <a:lnSpc>
                <a:spcPct val="100000"/>
              </a:lnSpc>
              <a:spcBef>
                <a:spcPts val="0"/>
              </a:spcBef>
              <a:spcAft>
                <a:spcPts val="0"/>
              </a:spcAft>
              <a:buClr>
                <a:schemeClr val="dk1"/>
              </a:buClr>
              <a:buSzPct val="100000"/>
              <a:buFont typeface="Arial"/>
              <a:buChar char="•"/>
            </a:pPr>
            <a:endParaRPr lang="en-US" sz="2400" dirty="0">
              <a:solidFill>
                <a:schemeClr val="dk1"/>
              </a:solidFill>
            </a:endParaRPr>
          </a:p>
          <a:p>
            <a:pPr marR="0" lvl="0" algn="l" rtl="0">
              <a:lnSpc>
                <a:spcPct val="100000"/>
              </a:lnSpc>
              <a:spcBef>
                <a:spcPts val="0"/>
              </a:spcBef>
              <a:spcAft>
                <a:spcPts val="0"/>
              </a:spcAft>
              <a:buClr>
                <a:schemeClr val="dk1"/>
              </a:buClr>
              <a:buSzPct val="100000"/>
            </a:pPr>
            <a:endParaRPr lang="en-US" sz="2400" dirty="0">
              <a:solidFill>
                <a:schemeClr val="dk1"/>
              </a:solidFill>
            </a:endParaRPr>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0253F"/>
              </a:buClr>
              <a:buSzPct val="25000"/>
              <a:buFont typeface="Arial"/>
              <a:buNone/>
            </a:pPr>
            <a:r>
              <a:rPr lang="en-US" sz="1800" b="1" i="0" u="none">
                <a:solidFill>
                  <a:srgbClr val="10253F"/>
                </a:solidFill>
                <a:latin typeface="Arial"/>
                <a:ea typeface="Arial"/>
                <a:cs typeface="Arial"/>
                <a:sym typeface="Arial"/>
              </a:rPr>
              <a:t>www.socialsecurity.gov</a:t>
            </a:r>
          </a:p>
        </p:txBody>
      </p:sp>
    </p:spTree>
    <p:extLst>
      <p:ext uri="{BB962C8B-B14F-4D97-AF65-F5344CB8AC3E}">
        <p14:creationId xmlns:p14="http://schemas.microsoft.com/office/powerpoint/2010/main" val="1585628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1" dirty="0">
                <a:solidFill>
                  <a:schemeClr val="lt1"/>
                </a:solidFill>
                <a:latin typeface="Arial"/>
                <a:ea typeface="Arial"/>
                <a:cs typeface="Arial"/>
                <a:sym typeface="Arial"/>
              </a:rPr>
              <a:t>Introducing The Red Book </a:t>
            </a:r>
            <a:r>
              <a:rPr lang="en-US" sz="2800" b="1" i="0" u="none" dirty="0">
                <a:solidFill>
                  <a:schemeClr val="lt1"/>
                </a:solidFill>
                <a:latin typeface="Arial"/>
                <a:ea typeface="Arial"/>
                <a:cs typeface="Arial"/>
                <a:sym typeface="Arial"/>
              </a:rPr>
              <a:t> </a:t>
            </a:r>
          </a:p>
        </p:txBody>
      </p:sp>
      <p:sp>
        <p:nvSpPr>
          <p:cNvPr id="142" name="Shape 142"/>
          <p:cNvSpPr txBox="1"/>
          <p:nvPr/>
        </p:nvSpPr>
        <p:spPr>
          <a:xfrm>
            <a:off x="228600" y="1755774"/>
            <a:ext cx="8675686" cy="4645026"/>
          </a:xfrm>
          <a:prstGeom prst="rect">
            <a:avLst/>
          </a:prstGeom>
          <a:noFill/>
          <a:ln>
            <a:noFill/>
          </a:ln>
        </p:spPr>
        <p:txBody>
          <a:bodyPr lIns="91425" tIns="45700" rIns="91425" bIns="45700" anchor="t" anchorCtr="0">
            <a:noAutofit/>
          </a:bodyPr>
          <a:lstStyle/>
          <a:p>
            <a:pPr lvl="0">
              <a:buClr>
                <a:schemeClr val="dk1"/>
              </a:buClr>
              <a:buSzPct val="100000"/>
            </a:pPr>
            <a:r>
              <a:rPr lang="en-US" sz="3600" dirty="0"/>
              <a:t>Serves as</a:t>
            </a:r>
            <a:endParaRPr lang="en-US" sz="3600" dirty="0">
              <a:solidFill>
                <a:schemeClr val="dk1"/>
              </a:solidFill>
            </a:endParaRPr>
          </a:p>
        </p:txBody>
      </p:sp>
      <p:sp>
        <p:nvSpPr>
          <p:cNvPr id="144" name="Shape 144"/>
          <p:cNvSpPr txBox="1"/>
          <p:nvPr/>
        </p:nvSpPr>
        <p:spPr>
          <a:xfrm>
            <a:off x="0" y="6639784"/>
            <a:ext cx="9144000" cy="369886"/>
          </a:xfrm>
          <a:prstGeom prst="rect">
            <a:avLst/>
          </a:prstGeom>
          <a:solidFill>
            <a:srgbClr val="DDD9C3"/>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0253F"/>
              </a:buClr>
              <a:buSzPct val="25000"/>
              <a:buFont typeface="Arial"/>
              <a:buNone/>
            </a:pPr>
            <a:r>
              <a:rPr lang="en-US" sz="1800" b="1" i="0" u="none">
                <a:solidFill>
                  <a:srgbClr val="10253F"/>
                </a:solidFill>
                <a:latin typeface="Arial"/>
                <a:ea typeface="Arial"/>
                <a:cs typeface="Arial"/>
                <a:sym typeface="Arial"/>
              </a:rPr>
              <a:t>www.socialsecurity.gov</a:t>
            </a:r>
          </a:p>
        </p:txBody>
      </p:sp>
      <p:pic>
        <p:nvPicPr>
          <p:cNvPr id="7" name="Picture 6"/>
          <p:cNvPicPr>
            <a:picLocks noChangeAspect="1"/>
          </p:cNvPicPr>
          <p:nvPr/>
        </p:nvPicPr>
        <p:blipFill>
          <a:blip r:embed="rId5"/>
          <a:stretch>
            <a:fillRect/>
          </a:stretch>
        </p:blipFill>
        <p:spPr>
          <a:xfrm>
            <a:off x="0" y="1511298"/>
            <a:ext cx="6428509" cy="5498371"/>
          </a:xfrm>
          <a:prstGeom prst="rect">
            <a:avLst/>
          </a:prstGeom>
        </p:spPr>
      </p:pic>
      <p:sp>
        <p:nvSpPr>
          <p:cNvPr id="2" name="TextBox 1"/>
          <p:cNvSpPr txBox="1"/>
          <p:nvPr/>
        </p:nvSpPr>
        <p:spPr>
          <a:xfrm>
            <a:off x="6428509" y="1625600"/>
            <a:ext cx="2715491" cy="4401205"/>
          </a:xfrm>
          <a:prstGeom prst="rect">
            <a:avLst/>
          </a:prstGeom>
          <a:noFill/>
        </p:spPr>
        <p:txBody>
          <a:bodyPr wrap="square" rtlCol="0">
            <a:spAutoFit/>
          </a:bodyPr>
          <a:lstStyle/>
          <a:p>
            <a:pPr lvl="0">
              <a:buClr>
                <a:schemeClr val="dk1"/>
              </a:buClr>
              <a:buSzPct val="100000"/>
            </a:pPr>
            <a:r>
              <a:rPr lang="en-US" sz="2800" dirty="0"/>
              <a:t>Serves as general reference tool designed to provide a working knowledge of these work incentives for both SSDI and SSI beneficiaries. </a:t>
            </a:r>
            <a:endParaRPr lang="en-US" sz="2800" dirty="0">
              <a:solidFill>
                <a:schemeClr val="dk1"/>
              </a:solidFill>
            </a:endParaRPr>
          </a:p>
        </p:txBody>
      </p:sp>
    </p:spTree>
    <p:extLst>
      <p:ext uri="{BB962C8B-B14F-4D97-AF65-F5344CB8AC3E}">
        <p14:creationId xmlns:p14="http://schemas.microsoft.com/office/powerpoint/2010/main" val="4221931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descr="11124_SSA_PPT_TemplateInterior2v2.jpg"/>
          <p:cNvPicPr preferRelativeResize="0"/>
          <p:nvPr/>
        </p:nvPicPr>
        <p:blipFill rotWithShape="1">
          <a:blip r:embed="rId3">
            <a:alphaModFix/>
          </a:blip>
          <a:srcRect b="86419"/>
          <a:stretch/>
        </p:blipFill>
        <p:spPr>
          <a:xfrm>
            <a:off x="0" y="0"/>
            <a:ext cx="9144000" cy="1793874"/>
          </a:xfrm>
          <a:prstGeom prst="rect">
            <a:avLst/>
          </a:prstGeom>
          <a:noFill/>
          <a:ln>
            <a:noFill/>
          </a:ln>
        </p:spPr>
      </p:pic>
      <p:pic>
        <p:nvPicPr>
          <p:cNvPr id="110" name="Shape 11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11" name="Shape 111"/>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0253F"/>
              </a:buClr>
              <a:buSzPct val="25000"/>
              <a:buFont typeface="Calibri"/>
              <a:buNone/>
            </a:pPr>
            <a:br>
              <a:rPr lang="en-US" sz="4000" b="1" i="0" u="none" strike="noStrike" cap="none" dirty="0">
                <a:solidFill>
                  <a:srgbClr val="10253F"/>
                </a:solidFill>
                <a:latin typeface="Calibri"/>
                <a:ea typeface="Calibri"/>
                <a:cs typeface="Calibri"/>
                <a:sym typeface="Calibri"/>
              </a:rPr>
            </a:br>
            <a:r>
              <a:rPr lang="en-US" sz="3600" b="1" i="0" u="none" strike="noStrike" cap="none" dirty="0">
                <a:solidFill>
                  <a:srgbClr val="10253F"/>
                </a:solidFill>
                <a:latin typeface="Calibri"/>
                <a:ea typeface="Calibri"/>
                <a:cs typeface="Calibri"/>
                <a:sym typeface="Calibri"/>
              </a:rPr>
              <a:t>SSDI </a:t>
            </a:r>
            <a:r>
              <a:rPr lang="en-US" sz="3600" cap="none" dirty="0">
                <a:solidFill>
                  <a:srgbClr val="10253F"/>
                </a:solidFill>
                <a:latin typeface="Calibri"/>
                <a:ea typeface="Calibri"/>
                <a:cs typeface="Calibri"/>
                <a:sym typeface="Calibri"/>
              </a:rPr>
              <a:t>AND SSI </a:t>
            </a:r>
            <a:r>
              <a:rPr lang="en-US" sz="3600" b="1" i="0" u="none" strike="noStrike" cap="none" dirty="0">
                <a:solidFill>
                  <a:srgbClr val="10253F"/>
                </a:solidFill>
                <a:latin typeface="Calibri"/>
                <a:ea typeface="Calibri"/>
                <a:cs typeface="Calibri"/>
                <a:sym typeface="Calibri"/>
              </a:rPr>
              <a:t>EMPLOYMENT SUPPORTS</a:t>
            </a:r>
          </a:p>
        </p:txBody>
      </p:sp>
      <p:sp>
        <p:nvSpPr>
          <p:cNvPr id="112" name="Shape 112"/>
          <p:cNvSpPr txBox="1">
            <a:spLocks noGrp="1"/>
          </p:cNvSpPr>
          <p:nvPr>
            <p:ph type="body" idx="1"/>
          </p:nvPr>
        </p:nvSpPr>
        <p:spPr>
          <a:xfrm>
            <a:off x="722312" y="2066545"/>
            <a:ext cx="7772400" cy="2770632"/>
          </a:xfrm>
          <a:prstGeom prst="rect">
            <a:avLst/>
          </a:prstGeom>
          <a:noFill/>
          <a:ln>
            <a:noFill/>
          </a:ln>
        </p:spPr>
        <p:txBody>
          <a:bodyPr lIns="91425" tIns="45700" rIns="91425" bIns="45700" anchor="b" anchorCtr="0">
            <a:noAutofit/>
          </a:bodyPr>
          <a:lstStyle/>
          <a:p>
            <a:pPr marL="0" marR="0" lvl="0" indent="0" algn="l" rtl="0">
              <a:spcBef>
                <a:spcPts val="400"/>
              </a:spcBef>
              <a:spcAft>
                <a:spcPts val="0"/>
              </a:spcAft>
              <a:buClr>
                <a:srgbClr val="888888"/>
              </a:buClr>
              <a:buSzPct val="25000"/>
              <a:buFont typeface="Arial"/>
              <a:buNone/>
            </a:pPr>
            <a:r>
              <a:rPr lang="en-US" sz="2400" b="1" dirty="0">
                <a:solidFill>
                  <a:srgbClr val="10253F"/>
                </a:solidFill>
                <a:latin typeface="Arial"/>
                <a:ea typeface="Arial"/>
                <a:cs typeface="Arial"/>
                <a:sym typeface="Arial"/>
              </a:rPr>
              <a:t>Subsidies</a:t>
            </a:r>
          </a:p>
          <a:p>
            <a:pPr marL="0" marR="0" lvl="0" indent="0" algn="l" rtl="0">
              <a:spcBef>
                <a:spcPts val="400"/>
              </a:spcBef>
              <a:spcAft>
                <a:spcPts val="0"/>
              </a:spcAft>
              <a:buClr>
                <a:srgbClr val="888888"/>
              </a:buClr>
              <a:buSzPct val="25000"/>
              <a:buFont typeface="Arial"/>
              <a:buNone/>
            </a:pPr>
            <a:r>
              <a:rPr lang="en-US" sz="2400" b="1" dirty="0">
                <a:solidFill>
                  <a:srgbClr val="10253F"/>
                </a:solidFill>
                <a:latin typeface="Arial"/>
                <a:ea typeface="Arial"/>
                <a:cs typeface="Arial"/>
                <a:sym typeface="Arial"/>
              </a:rPr>
              <a:t>Special Conditions </a:t>
            </a:r>
            <a:endParaRPr lang="en-US" sz="2400" b="1" i="0" u="none" strike="noStrike" cap="none" dirty="0">
              <a:solidFill>
                <a:srgbClr val="10253F"/>
              </a:solidFill>
              <a:latin typeface="Arial"/>
              <a:ea typeface="Arial"/>
              <a:cs typeface="Arial"/>
              <a:sym typeface="Arial"/>
            </a:endParaRPr>
          </a:p>
          <a:p>
            <a:pPr marL="0" marR="0" lvl="0" indent="0" algn="l" rtl="0">
              <a:spcBef>
                <a:spcPts val="400"/>
              </a:spcBef>
              <a:spcAft>
                <a:spcPts val="0"/>
              </a:spcAft>
              <a:buClr>
                <a:srgbClr val="888888"/>
              </a:buClr>
              <a:buSzPct val="25000"/>
              <a:buFont typeface="Arial"/>
              <a:buNone/>
            </a:pPr>
            <a:r>
              <a:rPr lang="en-US" sz="2400" b="1" dirty="0">
                <a:solidFill>
                  <a:srgbClr val="10253F"/>
                </a:solidFill>
                <a:latin typeface="Arial"/>
                <a:ea typeface="Arial"/>
                <a:cs typeface="Arial"/>
                <a:sym typeface="Arial"/>
              </a:rPr>
              <a:t>Impairment-Related Work Expenses </a:t>
            </a:r>
          </a:p>
          <a:p>
            <a:pPr marL="0" marR="0" lvl="0" indent="0" algn="l" rtl="0">
              <a:spcBef>
                <a:spcPts val="400"/>
              </a:spcBef>
              <a:spcAft>
                <a:spcPts val="0"/>
              </a:spcAft>
              <a:buClr>
                <a:srgbClr val="888888"/>
              </a:buClr>
              <a:buSzPct val="25000"/>
              <a:buFont typeface="Arial"/>
              <a:buNone/>
            </a:pPr>
            <a:r>
              <a:rPr lang="en-US" sz="2400" b="1" i="0" u="none" strike="noStrike" cap="none" dirty="0">
                <a:solidFill>
                  <a:srgbClr val="10253F"/>
                </a:solidFill>
                <a:latin typeface="Arial"/>
                <a:ea typeface="Arial"/>
                <a:cs typeface="Arial"/>
                <a:sym typeface="Arial"/>
              </a:rPr>
              <a:t>Work Activity Report </a:t>
            </a:r>
          </a:p>
          <a:p>
            <a:pPr marL="0" marR="0" lvl="0" indent="0" algn="l" rtl="0">
              <a:spcBef>
                <a:spcPts val="400"/>
              </a:spcBef>
              <a:spcAft>
                <a:spcPts val="0"/>
              </a:spcAft>
              <a:buClr>
                <a:srgbClr val="888888"/>
              </a:buClr>
              <a:buSzPct val="25000"/>
              <a:buFont typeface="Arial"/>
              <a:buNone/>
            </a:pPr>
            <a:endParaRPr lang="en-US" sz="2400" b="1" dirty="0">
              <a:solidFill>
                <a:srgbClr val="10253F"/>
              </a:solidFill>
              <a:latin typeface="Arial"/>
              <a:ea typeface="Arial"/>
              <a:cs typeface="Arial"/>
              <a:sym typeface="Arial"/>
            </a:endParaRPr>
          </a:p>
        </p:txBody>
      </p:sp>
      <p:sp>
        <p:nvSpPr>
          <p:cNvPr id="113" name="Shape 113"/>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2515474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Subsidies and Special Conditions  </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buClr>
                <a:srgbClr val="000000"/>
              </a:buClr>
              <a:buSzPct val="100000"/>
            </a:pPr>
            <a:r>
              <a:rPr lang="en-US" sz="2000" b="1" dirty="0"/>
              <a:t>What is a subsidy?</a:t>
            </a:r>
          </a:p>
          <a:p>
            <a:pPr>
              <a:buClr>
                <a:srgbClr val="000000"/>
              </a:buClr>
              <a:buSzPct val="100000"/>
            </a:pPr>
            <a:endParaRPr lang="en-US" sz="2000" dirty="0"/>
          </a:p>
          <a:p>
            <a:pPr marL="285750" indent="-285750">
              <a:buClr>
                <a:srgbClr val="000000"/>
              </a:buClr>
              <a:buSzPct val="100000"/>
              <a:buFont typeface="Arial" panose="020B0604020202020204" pitchFamily="34" charset="0"/>
              <a:buChar char="•"/>
            </a:pPr>
            <a:r>
              <a:rPr lang="en-US" sz="2000" dirty="0"/>
              <a:t>A “subsidy” is support provided by an employer that may result in receiving more pay than the actual value of the services performed.</a:t>
            </a:r>
          </a:p>
          <a:p>
            <a:pPr>
              <a:buClr>
                <a:srgbClr val="000000"/>
              </a:buClr>
              <a:buSzPct val="100000"/>
            </a:pPr>
            <a:endParaRPr lang="en-US" sz="2000" dirty="0"/>
          </a:p>
          <a:p>
            <a:pPr>
              <a:buClr>
                <a:srgbClr val="000000"/>
              </a:buClr>
              <a:buSzPct val="100000"/>
            </a:pPr>
            <a:r>
              <a:rPr lang="en-US" sz="2000" b="1" dirty="0"/>
              <a:t>What are special conditions?</a:t>
            </a:r>
          </a:p>
          <a:p>
            <a:pPr>
              <a:buClr>
                <a:srgbClr val="000000"/>
              </a:buClr>
              <a:buSzPct val="100000"/>
            </a:pPr>
            <a:endParaRPr lang="en-US" sz="2000" dirty="0"/>
          </a:p>
          <a:p>
            <a:pPr marL="285750" indent="-285750">
              <a:buClr>
                <a:srgbClr val="000000"/>
              </a:buClr>
              <a:buSzPct val="100000"/>
              <a:buFont typeface="Arial" panose="020B0604020202020204" pitchFamily="34" charset="0"/>
              <a:buChar char="•"/>
            </a:pPr>
            <a:r>
              <a:rPr lang="en-US" sz="2000" dirty="0"/>
              <a:t>“Special conditions” refers to support and on the job assistance provided by an employer, or by someone other than the employer, for example, a vocational rehabilitation agency. Because of this support, a person may receive more pay than the actual value of the services performed.</a:t>
            </a:r>
          </a:p>
          <a:p>
            <a:pPr>
              <a:buClr>
                <a:srgbClr val="000000"/>
              </a:buClr>
              <a:buSzPct val="100000"/>
            </a:pPr>
            <a:endParaRPr lang="en-US" sz="1800" dirty="0"/>
          </a:p>
          <a:p>
            <a:pPr marL="285750" indent="-285750">
              <a:buClr>
                <a:srgbClr val="000000"/>
              </a:buClr>
              <a:buSzPct val="100000"/>
              <a:buFont typeface="Arial" panose="020B0604020202020204" pitchFamily="34" charset="0"/>
              <a:buChar char="•"/>
            </a:pPr>
            <a:endParaRPr lang="en-US" sz="18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274012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Impairment-Related Work Expenses (IRWE) </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buClr>
                <a:srgbClr val="000000"/>
              </a:buClr>
              <a:buSzPct val="100000"/>
            </a:pPr>
            <a:r>
              <a:rPr lang="en-US" sz="1800" dirty="0"/>
              <a:t>We deduct the cost of certain impairment-related items and services that are needed to work from gross earnings when we decide if work is SGA. </a:t>
            </a:r>
          </a:p>
          <a:p>
            <a:pPr>
              <a:buClr>
                <a:srgbClr val="000000"/>
              </a:buClr>
              <a:buSzPct val="100000"/>
            </a:pPr>
            <a:endParaRPr lang="en-US" sz="1800" dirty="0"/>
          </a:p>
          <a:p>
            <a:pPr marL="285750" indent="-285750">
              <a:buClr>
                <a:srgbClr val="000000"/>
              </a:buClr>
              <a:buSzPct val="100000"/>
              <a:buFont typeface="Arial" panose="020B0604020202020204" pitchFamily="34" charset="0"/>
              <a:buChar char="•"/>
            </a:pPr>
            <a:r>
              <a:rPr lang="en-US" sz="1800" dirty="0"/>
              <a:t>The beneficiary must pay for the item themselves (no reimbursement from 3</a:t>
            </a:r>
            <a:r>
              <a:rPr lang="en-US" sz="1800" baseline="30000" dirty="0"/>
              <a:t>rd</a:t>
            </a:r>
            <a:r>
              <a:rPr lang="en-US" sz="1800" dirty="0"/>
              <a:t> party)</a:t>
            </a:r>
          </a:p>
          <a:p>
            <a:pPr marL="285750" indent="-285750">
              <a:buClr>
                <a:srgbClr val="000000"/>
              </a:buClr>
              <a:buSzPct val="100000"/>
              <a:buFont typeface="Arial" panose="020B0604020202020204" pitchFamily="34" charset="0"/>
              <a:buChar char="•"/>
            </a:pPr>
            <a:r>
              <a:rPr lang="en-US" sz="1800" dirty="0"/>
              <a:t>The claimant must pay cash (no in-kind payments)</a:t>
            </a:r>
          </a:p>
          <a:p>
            <a:pPr marL="285750" indent="-285750">
              <a:buClr>
                <a:srgbClr val="000000"/>
              </a:buClr>
              <a:buSzPct val="100000"/>
              <a:buFont typeface="Arial" panose="020B0604020202020204" pitchFamily="34" charset="0"/>
              <a:buChar char="•"/>
            </a:pPr>
            <a:r>
              <a:rPr lang="en-US" sz="1800" dirty="0"/>
              <a:t>Examples include wheelchairs, certain transportation costs and specialized work-related equipment. </a:t>
            </a:r>
          </a:p>
          <a:p>
            <a:pPr>
              <a:buClr>
                <a:srgbClr val="000000"/>
              </a:buClr>
              <a:buSzPct val="100000"/>
            </a:pPr>
            <a:endParaRPr lang="en-US" sz="1800" dirty="0"/>
          </a:p>
          <a:p>
            <a:pPr>
              <a:buClr>
                <a:srgbClr val="000000"/>
              </a:buClr>
              <a:buSzPct val="100000"/>
            </a:pPr>
            <a:endParaRPr lang="en-US" sz="1800" dirty="0"/>
          </a:p>
          <a:p>
            <a:pPr>
              <a:buClr>
                <a:srgbClr val="000000"/>
              </a:buClr>
              <a:buSzPct val="100000"/>
            </a:pPr>
            <a:r>
              <a:rPr lang="en-US" sz="1800" dirty="0"/>
              <a:t>Example: Beneficiary is earning $1300.00 per month in gross wages. His monthly co-pay for his medications is $</a:t>
            </a:r>
            <a:r>
              <a:rPr lang="en-US" dirty="0"/>
              <a:t>100</a:t>
            </a:r>
            <a:r>
              <a:rPr lang="en-US" sz="1800" dirty="0"/>
              <a:t>.00. </a:t>
            </a:r>
          </a:p>
          <a:p>
            <a:pPr>
              <a:buClr>
                <a:srgbClr val="000000"/>
              </a:buClr>
              <a:buSzPct val="100000"/>
            </a:pPr>
            <a:endParaRPr lang="en-US" sz="1800" dirty="0"/>
          </a:p>
          <a:p>
            <a:pPr>
              <a:buClr>
                <a:srgbClr val="000000"/>
              </a:buClr>
              <a:buSzPct val="100000"/>
            </a:pPr>
            <a:r>
              <a:rPr lang="en-US" sz="1800" dirty="0"/>
              <a:t>$1300 - $</a:t>
            </a:r>
            <a:r>
              <a:rPr lang="en-US" dirty="0"/>
              <a:t>100</a:t>
            </a:r>
            <a:r>
              <a:rPr lang="en-US" sz="1800" dirty="0"/>
              <a:t> = $1200 - This is countable income when determining SGA. </a:t>
            </a:r>
          </a:p>
          <a:p>
            <a:pPr>
              <a:buClr>
                <a:srgbClr val="000000"/>
              </a:buClr>
              <a:buSzPct val="100000"/>
            </a:pPr>
            <a:endParaRPr lang="en-US" sz="1800" dirty="0"/>
          </a:p>
          <a:p>
            <a:pPr>
              <a:buClr>
                <a:srgbClr val="000000"/>
              </a:buClr>
              <a:buSzPct val="100000"/>
            </a:pPr>
            <a:endParaRPr lang="en-US" sz="1800" dirty="0"/>
          </a:p>
          <a:p>
            <a:pPr>
              <a:buClr>
                <a:srgbClr val="000000"/>
              </a:buClr>
              <a:buSzPct val="100000"/>
            </a:pPr>
            <a:endParaRPr lang="en-US" sz="1800" dirty="0"/>
          </a:p>
          <a:p>
            <a:pPr>
              <a:buClr>
                <a:srgbClr val="000000"/>
              </a:buClr>
              <a:buSzPct val="100000"/>
            </a:pPr>
            <a:endParaRPr lang="en-US" sz="1800" dirty="0"/>
          </a:p>
          <a:p>
            <a:pPr>
              <a:buClr>
                <a:srgbClr val="000000"/>
              </a:buClr>
              <a:buSzPct val="100000"/>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30561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fontAlgn="base">
              <a:spcBef>
                <a:spcPct val="0"/>
              </a:spcBef>
              <a:spcAft>
                <a:spcPct val="0"/>
              </a:spcAft>
              <a:defRPr/>
            </a:pPr>
            <a:r>
              <a:rPr lang="en-US" altLang="en-US" sz="2800" b="1">
                <a:solidFill>
                  <a:prstClr val="white"/>
                </a:solidFill>
                <a:latin typeface="Arial" panose="020B0604020202020204" pitchFamily="34" charset="0"/>
                <a:ea typeface="MS PGothic" panose="020B0600070205080204" pitchFamily="34" charset="-128"/>
              </a:rPr>
              <a:t>Social Security’s Definition of Disability</a:t>
            </a:r>
            <a:endParaRPr lang="en-US" altLang="en-US" sz="2800" b="1" dirty="0">
              <a:solidFill>
                <a:prstClr val="white"/>
              </a:solidFill>
              <a:latin typeface="Arial" panose="020B0604020202020204" pitchFamily="34" charset="0"/>
              <a:ea typeface="MS PGothic" panose="020B0600070205080204" pitchFamily="34" charset="-128"/>
            </a:endParaRPr>
          </a:p>
        </p:txBody>
      </p:sp>
      <p:pic>
        <p:nvPicPr>
          <p:cNvPr id="8197" name="Picture 17" descr="874628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59013"/>
            <a:ext cx="3214688" cy="3913187"/>
          </a:xfrm>
          <a:prstGeom prst="rect">
            <a:avLst/>
          </a:prstGeom>
          <a:noFill/>
          <a:ln w="5715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8198" name="Text Box 10"/>
          <p:cNvSpPr txBox="1">
            <a:spLocks noChangeArrowheads="1"/>
          </p:cNvSpPr>
          <p:nvPr/>
        </p:nvSpPr>
        <p:spPr bwMode="auto">
          <a:xfrm>
            <a:off x="4191000" y="2057400"/>
            <a:ext cx="4343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Clr>
                <a:srgbClr val="FF3300"/>
              </a:buClr>
              <a:buFont typeface="Wingdings" panose="05000000000000000000" pitchFamily="2" charset="2"/>
              <a:buNone/>
            </a:pPr>
            <a:r>
              <a:rPr lang="en-US" altLang="en-US" sz="2800" dirty="0">
                <a:solidFill>
                  <a:prstClr val="black"/>
                </a:solidFill>
                <a:latin typeface="Arial" panose="020B0604020202020204" pitchFamily="34" charset="0"/>
              </a:rPr>
              <a:t>A</a:t>
            </a:r>
            <a:r>
              <a:rPr lang="en-US" altLang="en-US" sz="2800" i="1" dirty="0">
                <a:solidFill>
                  <a:prstClr val="black"/>
                </a:solidFill>
                <a:latin typeface="Arial" panose="020B0604020202020204" pitchFamily="34" charset="0"/>
              </a:rPr>
              <a:t> </a:t>
            </a:r>
            <a:r>
              <a:rPr lang="en-US" altLang="en-US" sz="2800" dirty="0">
                <a:solidFill>
                  <a:prstClr val="black"/>
                </a:solidFill>
                <a:latin typeface="Arial" panose="020B0604020202020204" pitchFamily="34" charset="0"/>
              </a:rPr>
              <a:t>medical condition or combination of impairments preventing </a:t>
            </a:r>
            <a:r>
              <a:rPr lang="en-US" altLang="en-US" sz="2800" u="sng" dirty="0">
                <a:solidFill>
                  <a:prstClr val="black"/>
                </a:solidFill>
                <a:latin typeface="Arial" panose="020B0604020202020204" pitchFamily="34" charset="0"/>
              </a:rPr>
              <a:t>substantial gainful activity </a:t>
            </a:r>
            <a:r>
              <a:rPr lang="en-US" altLang="en-US" sz="2800" dirty="0">
                <a:solidFill>
                  <a:prstClr val="black"/>
                </a:solidFill>
                <a:latin typeface="Arial" panose="020B0604020202020204" pitchFamily="34" charset="0"/>
              </a:rPr>
              <a:t>for at least 12 months, or expected to result in death. The determination also considers age, education &amp; work experience.</a:t>
            </a:r>
          </a:p>
          <a:p>
            <a:pPr fontAlgn="base">
              <a:spcBef>
                <a:spcPct val="0"/>
              </a:spcBef>
              <a:spcAft>
                <a:spcPct val="0"/>
              </a:spcAft>
              <a:buFontTx/>
              <a:buNone/>
            </a:pPr>
            <a:endParaRPr lang="en-US" altLang="en-US" sz="2800" dirty="0">
              <a:solidFill>
                <a:srgbClr val="002060"/>
              </a:solidFill>
              <a:latin typeface="Arial" panose="020B0604020202020204" pitchFamily="34" charset="0"/>
            </a:endParaRPr>
          </a:p>
        </p:txBody>
      </p:sp>
      <p:sp>
        <p:nvSpPr>
          <p:cNvPr id="12" name="TextBox 11"/>
          <p:cNvSpPr txBox="1"/>
          <p:nvPr/>
        </p:nvSpPr>
        <p:spPr>
          <a:xfrm>
            <a:off x="0" y="6497638"/>
            <a:ext cx="9144000" cy="369887"/>
          </a:xfrm>
          <a:prstGeom prst="rect">
            <a:avLst/>
          </a:prstGeom>
          <a:solidFill>
            <a:schemeClr val="bg2">
              <a:lumMod val="90000"/>
            </a:schemeClr>
          </a:solidFill>
        </p:spPr>
        <p:txBody>
          <a:bodyPr>
            <a:spAutoFit/>
          </a:bodyPr>
          <a:lstStyle/>
          <a:p>
            <a:pPr algn="ctr" fontAlgn="base">
              <a:spcBef>
                <a:spcPct val="0"/>
              </a:spcBef>
              <a:spcAft>
                <a:spcPct val="0"/>
              </a:spcAft>
              <a:defRPr/>
            </a:pPr>
            <a:r>
              <a:rPr lang="en-US" b="1"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www.socialsecurity.gov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8217"/>
            <a:ext cx="9144000" cy="345267"/>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000" b="1" dirty="0">
                <a:solidFill>
                  <a:srgbClr val="FFFFFF"/>
                </a:solidFill>
              </a:rPr>
              <a:t>Impairment-Related Work Expenses (IRWE)</a:t>
            </a:r>
            <a:r>
              <a:rPr lang="en-US" sz="2000" b="1" dirty="0">
                <a:solidFill>
                  <a:srgbClr val="FF0000"/>
                </a:solidFill>
                <a:hlinkClick r:id="rId5"/>
              </a:rPr>
              <a:t> </a:t>
            </a:r>
            <a:endParaRPr lang="en-US" sz="2000" b="1" dirty="0">
              <a:solidFill>
                <a:srgbClr val="FF0000"/>
              </a:solidFill>
            </a:endParaRP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buClr>
                <a:srgbClr val="000000"/>
              </a:buClr>
              <a:buSzPct val="100000"/>
            </a:pPr>
            <a:endParaRPr lang="en-US" sz="2000" dirty="0"/>
          </a:p>
        </p:txBody>
      </p:sp>
      <p:sp>
        <p:nvSpPr>
          <p:cNvPr id="144" name="Shape 144"/>
          <p:cNvSpPr txBox="1"/>
          <p:nvPr/>
        </p:nvSpPr>
        <p:spPr>
          <a:xfrm>
            <a:off x="0" y="6528815"/>
            <a:ext cx="9144000" cy="338707"/>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dirty="0">
                <a:solidFill>
                  <a:srgbClr val="10253F"/>
                </a:solidFill>
              </a:rPr>
              <a:t>www.socialsecurity.gov</a:t>
            </a:r>
          </a:p>
        </p:txBody>
      </p:sp>
      <p:graphicFrame>
        <p:nvGraphicFramePr>
          <p:cNvPr id="2" name="Table 1"/>
          <p:cNvGraphicFramePr>
            <a:graphicFrameLocks noGrp="1"/>
          </p:cNvGraphicFramePr>
          <p:nvPr>
            <p:extLst>
              <p:ext uri="{D42A27DB-BD31-4B8C-83A1-F6EECF244321}">
                <p14:modId xmlns:p14="http://schemas.microsoft.com/office/powerpoint/2010/main" val="2249090927"/>
              </p:ext>
            </p:extLst>
          </p:nvPr>
        </p:nvGraphicFramePr>
        <p:xfrm>
          <a:off x="0" y="1333484"/>
          <a:ext cx="9144000" cy="484578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64179">
                <a:tc>
                  <a:txBody>
                    <a:bodyPr/>
                    <a:lstStyle/>
                    <a:p>
                      <a:pPr algn="ctr"/>
                      <a:r>
                        <a:rPr lang="en-US" sz="1200" dirty="0"/>
                        <a:t>Type of Expense</a:t>
                      </a:r>
                    </a:p>
                  </a:txBody>
                  <a:tcPr/>
                </a:tc>
                <a:tc>
                  <a:txBody>
                    <a:bodyPr/>
                    <a:lstStyle/>
                    <a:p>
                      <a:pPr algn="ctr"/>
                      <a:r>
                        <a:rPr lang="en-US" sz="1200" dirty="0"/>
                        <a:t>Example</a:t>
                      </a:r>
                    </a:p>
                  </a:txBody>
                  <a:tcPr/>
                </a:tc>
                <a:extLst>
                  <a:ext uri="{0D108BD9-81ED-4DB2-BD59-A6C34878D82A}">
                    <a16:rowId xmlns:a16="http://schemas.microsoft.com/office/drawing/2014/main" val="10000"/>
                  </a:ext>
                </a:extLst>
              </a:tr>
              <a:tr h="733830">
                <a:tc>
                  <a:txBody>
                    <a:bodyPr/>
                    <a:lstStyle/>
                    <a:p>
                      <a:r>
                        <a:rPr lang="en-US" sz="1200" dirty="0"/>
                        <a:t>Transportation Costs</a:t>
                      </a:r>
                    </a:p>
                  </a:txBody>
                  <a:tcPr/>
                </a:tc>
                <a:tc>
                  <a:txBody>
                    <a:bodyPr/>
                    <a:lstStyle/>
                    <a:p>
                      <a:r>
                        <a:rPr lang="en-US" sz="1100" dirty="0"/>
                        <a:t>The cost of structural or operational modifications to vehicle that is</a:t>
                      </a:r>
                      <a:r>
                        <a:rPr lang="en-US" sz="1100" baseline="0" dirty="0"/>
                        <a:t> </a:t>
                      </a:r>
                      <a:r>
                        <a:rPr lang="en-US" sz="1100" dirty="0"/>
                        <a:t>needed</a:t>
                      </a:r>
                      <a:r>
                        <a:rPr lang="en-US" sz="1100" baseline="0" dirty="0"/>
                        <a:t> </a:t>
                      </a:r>
                      <a:r>
                        <a:rPr lang="en-US" sz="1100" dirty="0"/>
                        <a:t>to travel to work. </a:t>
                      </a:r>
                    </a:p>
                    <a:p>
                      <a:r>
                        <a:rPr lang="en-US" sz="1100" dirty="0"/>
                        <a:t>The cost of driver assistance or taxicabs if public transportation is not available</a:t>
                      </a:r>
                      <a:r>
                        <a:rPr lang="en-US" sz="1100" baseline="0" dirty="0"/>
                        <a:t> or not accessible. </a:t>
                      </a:r>
                      <a:endParaRPr lang="en-US" sz="1100" dirty="0"/>
                    </a:p>
                  </a:txBody>
                  <a:tcPr/>
                </a:tc>
                <a:extLst>
                  <a:ext uri="{0D108BD9-81ED-4DB2-BD59-A6C34878D82A}">
                    <a16:rowId xmlns:a16="http://schemas.microsoft.com/office/drawing/2014/main" val="10001"/>
                  </a:ext>
                </a:extLst>
              </a:tr>
              <a:tr h="410945">
                <a:tc>
                  <a:txBody>
                    <a:bodyPr/>
                    <a:lstStyle/>
                    <a:p>
                      <a:r>
                        <a:rPr lang="en-US" sz="1200" dirty="0"/>
                        <a:t>Attendant Care Services</a:t>
                      </a:r>
                    </a:p>
                  </a:txBody>
                  <a:tcPr/>
                </a:tc>
                <a:tc>
                  <a:txBody>
                    <a:bodyPr/>
                    <a:lstStyle/>
                    <a:p>
                      <a:r>
                        <a:rPr lang="en-US" sz="1100" dirty="0"/>
                        <a:t>Services</a:t>
                      </a:r>
                      <a:r>
                        <a:rPr lang="en-US" sz="1100" baseline="0" dirty="0"/>
                        <a:t> performed in the work setting. Services performed to help prepare for work, the trip to and from work and after work. </a:t>
                      </a:r>
                      <a:endParaRPr lang="en-US" sz="1100" dirty="0"/>
                    </a:p>
                  </a:txBody>
                  <a:tcPr/>
                </a:tc>
                <a:extLst>
                  <a:ext uri="{0D108BD9-81ED-4DB2-BD59-A6C34878D82A}">
                    <a16:rowId xmlns:a16="http://schemas.microsoft.com/office/drawing/2014/main" val="10002"/>
                  </a:ext>
                </a:extLst>
              </a:tr>
              <a:tr h="410945">
                <a:tc>
                  <a:txBody>
                    <a:bodyPr/>
                    <a:lstStyle/>
                    <a:p>
                      <a:r>
                        <a:rPr lang="en-US" sz="1200" dirty="0"/>
                        <a:t>Service Animals</a:t>
                      </a:r>
                    </a:p>
                  </a:txBody>
                  <a:tcPr/>
                </a:tc>
                <a:tc>
                  <a:txBody>
                    <a:bodyPr/>
                    <a:lstStyle/>
                    <a:p>
                      <a:r>
                        <a:rPr lang="en-US" sz="1100" dirty="0"/>
                        <a:t>Expenses paid in owning a guide dog or other service animal who enables beneficiary to overcome functional limitations in order to work.</a:t>
                      </a:r>
                    </a:p>
                  </a:txBody>
                  <a:tcPr/>
                </a:tc>
                <a:extLst>
                  <a:ext uri="{0D108BD9-81ED-4DB2-BD59-A6C34878D82A}">
                    <a16:rowId xmlns:a16="http://schemas.microsoft.com/office/drawing/2014/main" val="10003"/>
                  </a:ext>
                </a:extLst>
              </a:tr>
              <a:tr h="410945">
                <a:tc>
                  <a:txBody>
                    <a:bodyPr/>
                    <a:lstStyle/>
                    <a:p>
                      <a:r>
                        <a:rPr lang="en-US" sz="1200" dirty="0"/>
                        <a:t>Medical Devices</a:t>
                      </a:r>
                    </a:p>
                  </a:txBody>
                  <a:tcPr/>
                </a:tc>
                <a:tc>
                  <a:txBody>
                    <a:bodyPr/>
                    <a:lstStyle/>
                    <a:p>
                      <a:r>
                        <a:rPr lang="en-US" sz="1100" dirty="0"/>
                        <a:t>Deductible devices include wheelchairs, dialysis equipment, pacemakers, respirators, traction equipment, and braces.</a:t>
                      </a:r>
                    </a:p>
                  </a:txBody>
                  <a:tcPr/>
                </a:tc>
                <a:extLst>
                  <a:ext uri="{0D108BD9-81ED-4DB2-BD59-A6C34878D82A}">
                    <a16:rowId xmlns:a16="http://schemas.microsoft.com/office/drawing/2014/main" val="10004"/>
                  </a:ext>
                </a:extLst>
              </a:tr>
              <a:tr h="410945">
                <a:tc>
                  <a:txBody>
                    <a:bodyPr/>
                    <a:lstStyle/>
                    <a:p>
                      <a:r>
                        <a:rPr lang="en-US" sz="1200" dirty="0"/>
                        <a:t>Prosthesis</a:t>
                      </a:r>
                    </a:p>
                  </a:txBody>
                  <a:tcPr/>
                </a:tc>
                <a:tc>
                  <a:txBody>
                    <a:bodyPr/>
                    <a:lstStyle/>
                    <a:p>
                      <a:r>
                        <a:rPr lang="en-US" sz="1100" dirty="0"/>
                        <a:t>Artificial hip, artificial replacement of an arm, leg, or other parts of the body.</a:t>
                      </a:r>
                    </a:p>
                  </a:txBody>
                  <a:tcPr/>
                </a:tc>
                <a:extLst>
                  <a:ext uri="{0D108BD9-81ED-4DB2-BD59-A6C34878D82A}">
                    <a16:rowId xmlns:a16="http://schemas.microsoft.com/office/drawing/2014/main" val="10005"/>
                  </a:ext>
                </a:extLst>
              </a:tr>
              <a:tr h="733830">
                <a:tc>
                  <a:txBody>
                    <a:bodyPr/>
                    <a:lstStyle/>
                    <a:p>
                      <a:r>
                        <a:rPr lang="en-US" sz="1200" dirty="0"/>
                        <a:t>Residential</a:t>
                      </a:r>
                      <a:r>
                        <a:rPr lang="en-US" sz="1200" baseline="0" dirty="0"/>
                        <a:t> Modifications</a:t>
                      </a:r>
                      <a:endParaRPr lang="en-US" sz="1200" dirty="0"/>
                    </a:p>
                  </a:txBody>
                  <a:tcPr/>
                </a:tc>
                <a:tc>
                  <a:txBody>
                    <a:bodyPr/>
                    <a:lstStyle/>
                    <a:p>
                      <a:r>
                        <a:rPr lang="en-US" sz="1100" dirty="0"/>
                        <a:t>Employed outside of home- modifications to exterior to permit access to the street or</a:t>
                      </a:r>
                      <a:r>
                        <a:rPr lang="en-US" sz="1100" baseline="0" dirty="0"/>
                        <a:t> transportation.</a:t>
                      </a:r>
                    </a:p>
                    <a:p>
                      <a:r>
                        <a:rPr lang="en-US" sz="1100" baseline="0" dirty="0"/>
                        <a:t>Self-employed at home- modifications inside to create workspace to accommodate impairment.</a:t>
                      </a:r>
                      <a:endParaRPr lang="en-US" sz="1100" dirty="0"/>
                    </a:p>
                  </a:txBody>
                  <a:tcPr/>
                </a:tc>
                <a:extLst>
                  <a:ext uri="{0D108BD9-81ED-4DB2-BD59-A6C34878D82A}">
                    <a16:rowId xmlns:a16="http://schemas.microsoft.com/office/drawing/2014/main" val="10006"/>
                  </a:ext>
                </a:extLst>
              </a:tr>
              <a:tr h="572387">
                <a:tc>
                  <a:txBody>
                    <a:bodyPr/>
                    <a:lstStyle/>
                    <a:p>
                      <a:r>
                        <a:rPr lang="en-US" sz="1200" dirty="0"/>
                        <a:t>Prescription Drugs</a:t>
                      </a:r>
                    </a:p>
                  </a:txBody>
                  <a:tcPr/>
                </a:tc>
                <a:tc>
                  <a:txBody>
                    <a:bodyPr/>
                    <a:lstStyle/>
                    <a:p>
                      <a:r>
                        <a:rPr lang="en-US" sz="1100" dirty="0"/>
                        <a:t>Regularly prescribed medical treatment or therapy that is necessary to control</a:t>
                      </a:r>
                      <a:r>
                        <a:rPr lang="en-US" sz="1100" baseline="0" dirty="0"/>
                        <a:t> </a:t>
                      </a:r>
                      <a:r>
                        <a:rPr lang="en-US" sz="1100" dirty="0"/>
                        <a:t>disabling condition. This includes co-payments and insurance deductibles.</a:t>
                      </a:r>
                    </a:p>
                  </a:txBody>
                  <a:tcPr/>
                </a:tc>
                <a:extLst>
                  <a:ext uri="{0D108BD9-81ED-4DB2-BD59-A6C34878D82A}">
                    <a16:rowId xmlns:a16="http://schemas.microsoft.com/office/drawing/2014/main" val="10007"/>
                  </a:ext>
                </a:extLst>
              </a:tr>
              <a:tr h="733830">
                <a:tc>
                  <a:txBody>
                    <a:bodyPr/>
                    <a:lstStyle/>
                    <a:p>
                      <a:r>
                        <a:rPr lang="en-US" sz="1200" dirty="0"/>
                        <a:t>Other Items and Services</a:t>
                      </a:r>
                    </a:p>
                  </a:txBody>
                  <a:tcPr/>
                </a:tc>
                <a:tc>
                  <a:txBody>
                    <a:bodyPr/>
                    <a:lstStyle/>
                    <a:p>
                      <a:r>
                        <a:rPr lang="en-US" sz="1100" dirty="0"/>
                        <a:t>Assistive technology that people with disabilities use for employment–related purposes; such as software applications, computer support services, and special tools which have been specifically designed to accommodate the person’s impairment</a:t>
                      </a: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300832" y="6195044"/>
            <a:ext cx="8603454" cy="523220"/>
          </a:xfrm>
          <a:prstGeom prst="rect">
            <a:avLst/>
          </a:prstGeom>
          <a:noFill/>
        </p:spPr>
        <p:txBody>
          <a:bodyPr wrap="square" rtlCol="0">
            <a:spAutoFit/>
          </a:bodyPr>
          <a:lstStyle/>
          <a:p>
            <a:pPr algn="ctr"/>
            <a:r>
              <a:rPr lang="en-US" dirty="0">
                <a:hlinkClick r:id="rId5"/>
              </a:rPr>
              <a:t>https://secure.ssa.gov/apps10/poms.nsf/lnx/0500820555!opendocument</a:t>
            </a:r>
            <a:endParaRPr lang="en-US" dirty="0"/>
          </a:p>
          <a:p>
            <a:endParaRPr lang="en-US" dirty="0"/>
          </a:p>
        </p:txBody>
      </p:sp>
    </p:spTree>
    <p:extLst>
      <p:ext uri="{BB962C8B-B14F-4D97-AF65-F5344CB8AC3E}">
        <p14:creationId xmlns:p14="http://schemas.microsoft.com/office/powerpoint/2010/main" val="2441523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Form SSA-821 Work Activity Report </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buClr>
                <a:srgbClr val="000000"/>
              </a:buClr>
              <a:buSzPct val="100000"/>
            </a:pPr>
            <a:endParaRPr lang="en-US" sz="1800" dirty="0"/>
          </a:p>
          <a:p>
            <a:pPr marL="285750" indent="-285750">
              <a:buClr>
                <a:srgbClr val="000000"/>
              </a:buClr>
              <a:buSzPct val="100000"/>
              <a:buFont typeface="Arial" panose="020B0604020202020204" pitchFamily="34" charset="0"/>
              <a:buChar char="•"/>
            </a:pPr>
            <a:endParaRPr lang="en-US" sz="18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pic>
        <p:nvPicPr>
          <p:cNvPr id="2" name="Picture 1"/>
          <p:cNvPicPr>
            <a:picLocks noChangeAspect="1"/>
          </p:cNvPicPr>
          <p:nvPr/>
        </p:nvPicPr>
        <p:blipFill>
          <a:blip r:embed="rId5"/>
          <a:stretch>
            <a:fillRect/>
          </a:stretch>
        </p:blipFill>
        <p:spPr>
          <a:xfrm>
            <a:off x="0" y="1581526"/>
            <a:ext cx="5289176" cy="2880088"/>
          </a:xfrm>
          <a:prstGeom prst="rect">
            <a:avLst/>
          </a:prstGeom>
        </p:spPr>
      </p:pic>
      <p:pic>
        <p:nvPicPr>
          <p:cNvPr id="3" name="Picture 2"/>
          <p:cNvPicPr>
            <a:picLocks noChangeAspect="1"/>
          </p:cNvPicPr>
          <p:nvPr/>
        </p:nvPicPr>
        <p:blipFill>
          <a:blip r:embed="rId6"/>
          <a:stretch>
            <a:fillRect/>
          </a:stretch>
        </p:blipFill>
        <p:spPr>
          <a:xfrm>
            <a:off x="2853612" y="3607376"/>
            <a:ext cx="6290388" cy="2835915"/>
          </a:xfrm>
          <a:prstGeom prst="rect">
            <a:avLst/>
          </a:prstGeom>
        </p:spPr>
      </p:pic>
      <p:sp>
        <p:nvSpPr>
          <p:cNvPr id="4" name="TextBox 3"/>
          <p:cNvSpPr txBox="1"/>
          <p:nvPr/>
        </p:nvSpPr>
        <p:spPr>
          <a:xfrm>
            <a:off x="5289176" y="1755774"/>
            <a:ext cx="3687342" cy="1877437"/>
          </a:xfrm>
          <a:prstGeom prst="rect">
            <a:avLst/>
          </a:prstGeom>
          <a:noFill/>
        </p:spPr>
        <p:txBody>
          <a:bodyPr wrap="square" rtlCol="0">
            <a:spAutoFit/>
          </a:bodyPr>
          <a:lstStyle/>
          <a:p>
            <a:r>
              <a:rPr lang="en-US" sz="1800" b="1" dirty="0"/>
              <a:t>SSA-821 is used to document work activity and work incentives when SSA is making SGA decisions.</a:t>
            </a:r>
          </a:p>
          <a:p>
            <a:endParaRPr lang="en-US" dirty="0"/>
          </a:p>
          <a:p>
            <a:r>
              <a:rPr lang="en-US" sz="1600" dirty="0">
                <a:hlinkClick r:id="rId7"/>
              </a:rPr>
              <a:t>https://www.ssa.gov/forms/ssa-821.pdf</a:t>
            </a:r>
            <a:endParaRPr lang="en-US" sz="1600" dirty="0"/>
          </a:p>
          <a:p>
            <a:endParaRPr lang="en-US" dirty="0"/>
          </a:p>
        </p:txBody>
      </p:sp>
      <p:sp>
        <p:nvSpPr>
          <p:cNvPr id="5" name="TextBox 4"/>
          <p:cNvSpPr txBox="1"/>
          <p:nvPr/>
        </p:nvSpPr>
        <p:spPr>
          <a:xfrm>
            <a:off x="107575" y="4509247"/>
            <a:ext cx="3030071" cy="1169551"/>
          </a:xfrm>
          <a:prstGeom prst="rect">
            <a:avLst/>
          </a:prstGeom>
          <a:noFill/>
        </p:spPr>
        <p:txBody>
          <a:bodyPr wrap="square" rtlCol="0">
            <a:spAutoFit/>
          </a:bodyPr>
          <a:lstStyle/>
          <a:p>
            <a:r>
              <a:rPr lang="en-US" b="1" dirty="0"/>
              <a:t>Beneficiaries complete this form to document special conditions, subsidies and IRWEs so decisions are based on the real value of the work.</a:t>
            </a:r>
          </a:p>
        </p:txBody>
      </p:sp>
    </p:spTree>
    <p:extLst>
      <p:ext uri="{BB962C8B-B14F-4D97-AF65-F5344CB8AC3E}">
        <p14:creationId xmlns:p14="http://schemas.microsoft.com/office/powerpoint/2010/main" val="4028859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descr="11124_SSA_PPT_TemplateInterior2v2.jpg"/>
          <p:cNvPicPr preferRelativeResize="0"/>
          <p:nvPr/>
        </p:nvPicPr>
        <p:blipFill rotWithShape="1">
          <a:blip r:embed="rId3">
            <a:alphaModFix/>
          </a:blip>
          <a:srcRect b="86419"/>
          <a:stretch/>
        </p:blipFill>
        <p:spPr>
          <a:xfrm>
            <a:off x="0" y="0"/>
            <a:ext cx="9144000" cy="1793874"/>
          </a:xfrm>
          <a:prstGeom prst="rect">
            <a:avLst/>
          </a:prstGeom>
          <a:noFill/>
          <a:ln>
            <a:noFill/>
          </a:ln>
        </p:spPr>
      </p:pic>
      <p:pic>
        <p:nvPicPr>
          <p:cNvPr id="110" name="Shape 11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11" name="Shape 111"/>
          <p:cNvSpPr txBox="1">
            <a:spLocks noGrp="1"/>
          </p:cNvSpPr>
          <p:nvPr>
            <p:ph type="title"/>
          </p:nvPr>
        </p:nvSpPr>
        <p:spPr>
          <a:xfrm>
            <a:off x="722312" y="4406900"/>
            <a:ext cx="8181974"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0253F"/>
              </a:buClr>
              <a:buSzPct val="25000"/>
              <a:buFont typeface="Calibri"/>
              <a:buNone/>
            </a:pPr>
            <a:br>
              <a:rPr lang="en-US" sz="4000" b="1" i="0" u="none" strike="noStrike" cap="none" dirty="0">
                <a:solidFill>
                  <a:srgbClr val="10253F"/>
                </a:solidFill>
                <a:latin typeface="Calibri"/>
                <a:ea typeface="Calibri"/>
                <a:cs typeface="Calibri"/>
                <a:sym typeface="Calibri"/>
              </a:rPr>
            </a:br>
            <a:r>
              <a:rPr lang="en-US" sz="3600" b="1" i="0" u="none" strike="noStrike" cap="none" dirty="0">
                <a:solidFill>
                  <a:srgbClr val="10253F"/>
                </a:solidFill>
                <a:latin typeface="Calibri"/>
                <a:ea typeface="Calibri"/>
                <a:cs typeface="Calibri"/>
                <a:sym typeface="Calibri"/>
              </a:rPr>
              <a:t>SSDI </a:t>
            </a:r>
            <a:r>
              <a:rPr lang="en-US" sz="3600" cap="none" dirty="0">
                <a:solidFill>
                  <a:srgbClr val="10253F"/>
                </a:solidFill>
                <a:latin typeface="Calibri"/>
                <a:ea typeface="Calibri"/>
                <a:cs typeface="Calibri"/>
                <a:sym typeface="Calibri"/>
              </a:rPr>
              <a:t>ONLY </a:t>
            </a:r>
            <a:r>
              <a:rPr lang="en-US" sz="3600" b="1" i="0" u="none" strike="noStrike" cap="none" dirty="0">
                <a:solidFill>
                  <a:srgbClr val="10253F"/>
                </a:solidFill>
                <a:latin typeface="Calibri"/>
                <a:ea typeface="Calibri"/>
                <a:cs typeface="Calibri"/>
                <a:sym typeface="Calibri"/>
              </a:rPr>
              <a:t>EMPLOYMENT SUPPORTS</a:t>
            </a:r>
          </a:p>
        </p:txBody>
      </p:sp>
      <p:sp>
        <p:nvSpPr>
          <p:cNvPr id="112" name="Shape 112"/>
          <p:cNvSpPr txBox="1">
            <a:spLocks noGrp="1"/>
          </p:cNvSpPr>
          <p:nvPr>
            <p:ph type="body" idx="1"/>
          </p:nvPr>
        </p:nvSpPr>
        <p:spPr>
          <a:xfrm>
            <a:off x="722312" y="2066545"/>
            <a:ext cx="7772400" cy="2770632"/>
          </a:xfrm>
          <a:prstGeom prst="rect">
            <a:avLst/>
          </a:prstGeom>
          <a:noFill/>
          <a:ln>
            <a:noFill/>
          </a:ln>
        </p:spPr>
        <p:txBody>
          <a:bodyPr lIns="91425" tIns="45700" rIns="91425" bIns="45700" anchor="b" anchorCtr="0">
            <a:noAutofit/>
          </a:bodyPr>
          <a:lstStyle/>
          <a:p>
            <a:pPr marL="0" marR="0" lvl="0" indent="0" algn="l" rtl="0">
              <a:spcBef>
                <a:spcPts val="400"/>
              </a:spcBef>
              <a:spcAft>
                <a:spcPts val="0"/>
              </a:spcAft>
              <a:buClr>
                <a:srgbClr val="888888"/>
              </a:buClr>
              <a:buSzPct val="25000"/>
              <a:buFont typeface="Arial"/>
              <a:buNone/>
            </a:pPr>
            <a:r>
              <a:rPr lang="en-US" sz="2400" b="1" dirty="0">
                <a:solidFill>
                  <a:srgbClr val="10253F"/>
                </a:solidFill>
                <a:latin typeface="Arial"/>
                <a:ea typeface="Arial"/>
                <a:cs typeface="Arial"/>
                <a:sym typeface="Arial"/>
              </a:rPr>
              <a:t>Trial Work Period (TWP)</a:t>
            </a:r>
          </a:p>
          <a:p>
            <a:pPr marL="0" marR="0" lvl="0" indent="0" algn="l" rtl="0">
              <a:spcBef>
                <a:spcPts val="400"/>
              </a:spcBef>
              <a:spcAft>
                <a:spcPts val="0"/>
              </a:spcAft>
              <a:buClr>
                <a:srgbClr val="888888"/>
              </a:buClr>
              <a:buSzPct val="25000"/>
              <a:buFont typeface="Arial"/>
              <a:buNone/>
            </a:pPr>
            <a:r>
              <a:rPr lang="en-US" sz="2400" b="1" i="0" u="none" strike="noStrike" cap="none" dirty="0">
                <a:solidFill>
                  <a:srgbClr val="10253F"/>
                </a:solidFill>
                <a:latin typeface="Arial"/>
                <a:ea typeface="Arial"/>
                <a:cs typeface="Arial"/>
                <a:sym typeface="Arial"/>
              </a:rPr>
              <a:t>Extended Period of Eligibility (EPE)</a:t>
            </a:r>
          </a:p>
          <a:p>
            <a:pPr marL="0" marR="0" lvl="0" indent="0" algn="l" rtl="0">
              <a:spcBef>
                <a:spcPts val="400"/>
              </a:spcBef>
              <a:spcAft>
                <a:spcPts val="0"/>
              </a:spcAft>
              <a:buClr>
                <a:srgbClr val="888888"/>
              </a:buClr>
              <a:buSzPct val="25000"/>
              <a:buFont typeface="Arial"/>
              <a:buNone/>
            </a:pPr>
            <a:r>
              <a:rPr lang="en-US" sz="2400" b="1" dirty="0">
                <a:solidFill>
                  <a:srgbClr val="10253F"/>
                </a:solidFill>
                <a:latin typeface="Arial"/>
                <a:ea typeface="Arial"/>
                <a:cs typeface="Arial"/>
                <a:sym typeface="Arial"/>
              </a:rPr>
              <a:t>Continuation of Medicare </a:t>
            </a:r>
            <a:endParaRPr lang="en-US" sz="2400" b="1" i="0" u="none" strike="noStrike" cap="none" dirty="0">
              <a:solidFill>
                <a:srgbClr val="10253F"/>
              </a:solidFill>
              <a:latin typeface="Arial"/>
              <a:ea typeface="Arial"/>
              <a:cs typeface="Arial"/>
              <a:sym typeface="Arial"/>
            </a:endParaRPr>
          </a:p>
        </p:txBody>
      </p:sp>
      <p:sp>
        <p:nvSpPr>
          <p:cNvPr id="113" name="Shape 113"/>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1053311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Trial Work Period (TWP)</a:t>
            </a:r>
          </a:p>
        </p:txBody>
      </p:sp>
      <p:sp>
        <p:nvSpPr>
          <p:cNvPr id="142" name="Shape 142"/>
          <p:cNvSpPr txBox="1"/>
          <p:nvPr/>
        </p:nvSpPr>
        <p:spPr>
          <a:xfrm>
            <a:off x="128016" y="1600200"/>
            <a:ext cx="8848502" cy="4778375"/>
          </a:xfrm>
          <a:prstGeom prst="rect">
            <a:avLst/>
          </a:prstGeom>
          <a:noFill/>
          <a:ln>
            <a:noFill/>
          </a:ln>
        </p:spPr>
        <p:txBody>
          <a:bodyPr lIns="91425" tIns="45700" rIns="91425" bIns="45700" anchor="t" anchorCtr="0">
            <a:noAutofit/>
          </a:bodyPr>
          <a:lstStyle/>
          <a:p>
            <a:pPr>
              <a:buClr>
                <a:srgbClr val="000000"/>
              </a:buClr>
              <a:buSzPct val="100000"/>
            </a:pPr>
            <a:r>
              <a:rPr lang="en-US" sz="2400" b="1" dirty="0"/>
              <a:t>The TWP allows SSDI beneficiaries to test their ability to work and:</a:t>
            </a:r>
          </a:p>
          <a:p>
            <a:pPr>
              <a:buClr>
                <a:srgbClr val="000000"/>
              </a:buClr>
              <a:buSzPct val="100000"/>
            </a:pPr>
            <a:endParaRPr lang="en-US" sz="2000" dirty="0"/>
          </a:p>
          <a:p>
            <a:pPr marL="342900" indent="-342900">
              <a:buClr>
                <a:srgbClr val="000000"/>
              </a:buClr>
              <a:buSzPct val="100000"/>
              <a:buFont typeface="Arial" panose="020B0604020202020204" pitchFamily="34" charset="0"/>
              <a:buChar char="•"/>
            </a:pPr>
            <a:r>
              <a:rPr lang="en-US" sz="2400" dirty="0"/>
              <a:t>Receive full SSDI benefits regardless of earnings</a:t>
            </a:r>
          </a:p>
          <a:p>
            <a:pPr>
              <a:buClr>
                <a:srgbClr val="000000"/>
              </a:buClr>
              <a:buSzPct val="100000"/>
            </a:pPr>
            <a:r>
              <a:rPr lang="en-US" sz="2400" dirty="0"/>
              <a:t> </a:t>
            </a:r>
          </a:p>
          <a:p>
            <a:pPr marL="342900" indent="-342900">
              <a:buClr>
                <a:srgbClr val="000000"/>
              </a:buClr>
              <a:buSzPct val="100000"/>
              <a:buFont typeface="Arial" panose="020B0604020202020204" pitchFamily="34" charset="0"/>
              <a:buChar char="•"/>
            </a:pPr>
            <a:r>
              <a:rPr lang="en-US" sz="2400" dirty="0"/>
              <a:t>TWP starts when gross earnings are more than $910 for 2020 or work more than 80 hours in self-employment in a month</a:t>
            </a:r>
          </a:p>
          <a:p>
            <a:pPr>
              <a:buClr>
                <a:srgbClr val="000000"/>
              </a:buClr>
              <a:buSzPct val="100000"/>
            </a:pPr>
            <a:endParaRPr lang="en-US" sz="2400" dirty="0"/>
          </a:p>
          <a:p>
            <a:pPr marL="342900" indent="-342900">
              <a:buClr>
                <a:srgbClr val="000000"/>
              </a:buClr>
              <a:buSzPct val="100000"/>
              <a:buFont typeface="Arial" panose="020B0604020202020204" pitchFamily="34" charset="0"/>
              <a:buChar char="•"/>
            </a:pPr>
            <a:r>
              <a:rPr lang="en-US" sz="2400" dirty="0"/>
              <a:t>TWP continues until 9 TWP service months accumulate (not necessarily consecutive) within a 60-month rolling period </a:t>
            </a:r>
          </a:p>
          <a:p>
            <a:pPr marL="342900" indent="-342900">
              <a:buClr>
                <a:srgbClr val="000000"/>
              </a:buClr>
              <a:buSzPct val="100000"/>
              <a:buFont typeface="Arial" panose="020B0604020202020204" pitchFamily="34" charset="0"/>
              <a:buChar char="•"/>
            </a:pPr>
            <a:endParaRPr lang="en-US" sz="2000" dirty="0"/>
          </a:p>
          <a:p>
            <a:pPr marL="342900" indent="-342900">
              <a:buClr>
                <a:srgbClr val="000000"/>
              </a:buClr>
              <a:buSzPct val="100000"/>
              <a:buFont typeface="Arial" panose="020B0604020202020204" pitchFamily="34" charset="0"/>
              <a:buChar char="•"/>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44851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Extended Period of Eligibility (EPE)	</a:t>
            </a:r>
          </a:p>
        </p:txBody>
      </p:sp>
      <p:sp>
        <p:nvSpPr>
          <p:cNvPr id="142" name="Shape 142"/>
          <p:cNvSpPr txBox="1"/>
          <p:nvPr/>
        </p:nvSpPr>
        <p:spPr>
          <a:xfrm>
            <a:off x="128016" y="1600200"/>
            <a:ext cx="8848502" cy="4778375"/>
          </a:xfrm>
          <a:prstGeom prst="rect">
            <a:avLst/>
          </a:prstGeom>
          <a:noFill/>
          <a:ln>
            <a:noFill/>
          </a:ln>
        </p:spPr>
        <p:txBody>
          <a:bodyPr lIns="91425" tIns="45700" rIns="91425" bIns="45700" anchor="t" anchorCtr="0">
            <a:noAutofit/>
          </a:bodyPr>
          <a:lstStyle/>
          <a:p>
            <a:pPr marL="342900" indent="-342900">
              <a:buClr>
                <a:srgbClr val="000000"/>
              </a:buClr>
              <a:buSzPct val="100000"/>
              <a:buFont typeface="Arial" panose="020B0604020202020204" pitchFamily="34" charset="0"/>
              <a:buChar char="•"/>
            </a:pPr>
            <a:r>
              <a:rPr lang="en-US" sz="1800" dirty="0"/>
              <a:t>EPE is 36-month re-entitlement period</a:t>
            </a:r>
          </a:p>
          <a:p>
            <a:pPr>
              <a:buClr>
                <a:srgbClr val="000000"/>
              </a:buClr>
              <a:buSzPct val="100000"/>
            </a:pPr>
            <a:endParaRPr lang="en-US" sz="1800" dirty="0"/>
          </a:p>
          <a:p>
            <a:pPr marL="342900" indent="-342900">
              <a:buClr>
                <a:srgbClr val="000000"/>
              </a:buClr>
              <a:buSzPct val="100000"/>
              <a:buFont typeface="Arial" panose="020B0604020202020204" pitchFamily="34" charset="0"/>
              <a:buChar char="•"/>
            </a:pPr>
            <a:r>
              <a:rPr lang="en-US" sz="1800" dirty="0"/>
              <a:t>During the EPE:</a:t>
            </a:r>
          </a:p>
          <a:p>
            <a:pPr>
              <a:buClr>
                <a:srgbClr val="000000"/>
              </a:buClr>
              <a:buSzPct val="100000"/>
            </a:pPr>
            <a:r>
              <a:rPr lang="en-US" sz="1800" dirty="0"/>
              <a:t>	-If work or monthly earnings are </a:t>
            </a:r>
            <a:r>
              <a:rPr lang="en-US" sz="1800" b="1" dirty="0"/>
              <a:t>below SGA</a:t>
            </a:r>
            <a:r>
              <a:rPr lang="en-US" sz="1800" dirty="0"/>
              <a:t>, benefits are </a:t>
            </a:r>
            <a:r>
              <a:rPr lang="en-US" sz="1800" b="1" dirty="0"/>
              <a:t>payable</a:t>
            </a:r>
          </a:p>
          <a:p>
            <a:pPr>
              <a:buClr>
                <a:srgbClr val="000000"/>
              </a:buClr>
              <a:buSzPct val="100000"/>
            </a:pPr>
            <a:r>
              <a:rPr lang="en-US" sz="1800" dirty="0"/>
              <a:t>	-If work or monthly earnings are </a:t>
            </a:r>
            <a:r>
              <a:rPr lang="en-US" sz="1800" b="1" dirty="0"/>
              <a:t>above SGA</a:t>
            </a:r>
            <a:r>
              <a:rPr lang="en-US" sz="1800" dirty="0"/>
              <a:t>, benefits are </a:t>
            </a:r>
            <a:r>
              <a:rPr lang="en-US" sz="1800" b="1" dirty="0"/>
              <a:t>suspended</a:t>
            </a:r>
          </a:p>
          <a:p>
            <a:pPr>
              <a:buClr>
                <a:srgbClr val="000000"/>
              </a:buClr>
              <a:buSzPct val="100000"/>
            </a:pPr>
            <a:endParaRPr lang="en-US" sz="1800" b="1" dirty="0"/>
          </a:p>
          <a:p>
            <a:pPr marL="285750" indent="-285750">
              <a:buClr>
                <a:srgbClr val="000000"/>
              </a:buClr>
              <a:buSzPct val="100000"/>
              <a:buFont typeface="Arial" panose="020B0604020202020204" pitchFamily="34" charset="0"/>
              <a:buChar char="•"/>
            </a:pPr>
            <a:r>
              <a:rPr lang="en-US" sz="1800" dirty="0"/>
              <a:t>EPE begins with the first month after the TWP ends.</a:t>
            </a:r>
          </a:p>
          <a:p>
            <a:pPr>
              <a:buClr>
                <a:srgbClr val="000000"/>
              </a:buClr>
              <a:buSzPct val="100000"/>
            </a:pPr>
            <a:endParaRPr lang="en-US" sz="1800" dirty="0"/>
          </a:p>
          <a:p>
            <a:pPr marL="285750" indent="-285750">
              <a:buClr>
                <a:srgbClr val="000000"/>
              </a:buClr>
              <a:buSzPct val="100000"/>
              <a:buFont typeface="Arial" panose="020B0604020202020204" pitchFamily="34" charset="0"/>
              <a:buChar char="•"/>
            </a:pPr>
            <a:r>
              <a:rPr lang="en-US" sz="1800" dirty="0"/>
              <a:t>If work is over SGA after EPE, benefits terminate.</a:t>
            </a:r>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1186913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284413" y="2647950"/>
            <a:ext cx="6230937" cy="1881188"/>
          </a:xfrm>
          <a:prstGeom prst="homePlate">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Rectangle 4"/>
          <p:cNvSpPr/>
          <p:nvPr/>
        </p:nvSpPr>
        <p:spPr>
          <a:xfrm>
            <a:off x="812800" y="3038475"/>
            <a:ext cx="1471613" cy="10985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284413" y="3038475"/>
            <a:ext cx="2900362" cy="10985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550" name="TextBox 6"/>
          <p:cNvSpPr txBox="1">
            <a:spLocks noChangeArrowheads="1"/>
          </p:cNvSpPr>
          <p:nvPr/>
        </p:nvSpPr>
        <p:spPr bwMode="auto">
          <a:xfrm>
            <a:off x="812800" y="3241675"/>
            <a:ext cx="14716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500">
                <a:latin typeface="Arial" charset="0"/>
              </a:rPr>
              <a:t>9-Month</a:t>
            </a:r>
          </a:p>
          <a:p>
            <a:pPr algn="ctr">
              <a:spcBef>
                <a:spcPct val="0"/>
              </a:spcBef>
              <a:buFontTx/>
              <a:buNone/>
            </a:pPr>
            <a:r>
              <a:rPr lang="en-US" altLang="en-US" sz="1500">
                <a:latin typeface="Arial" charset="0"/>
              </a:rPr>
              <a:t>Trial Work Period</a:t>
            </a:r>
          </a:p>
        </p:txBody>
      </p:sp>
      <p:cxnSp>
        <p:nvCxnSpPr>
          <p:cNvPr id="9" name="Straight Connector 8"/>
          <p:cNvCxnSpPr>
            <a:stCxn id="108552" idx="3"/>
          </p:cNvCxnSpPr>
          <p:nvPr/>
        </p:nvCxnSpPr>
        <p:spPr>
          <a:xfrm flipH="1">
            <a:off x="2273300" y="2378075"/>
            <a:ext cx="0" cy="1981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552" name="TextBox 11"/>
          <p:cNvSpPr txBox="1">
            <a:spLocks noChangeArrowheads="1"/>
          </p:cNvSpPr>
          <p:nvPr/>
        </p:nvSpPr>
        <p:spPr bwMode="auto">
          <a:xfrm>
            <a:off x="1166813" y="1778000"/>
            <a:ext cx="1106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latin typeface="Arial" charset="0"/>
              </a:rPr>
              <a:t>Month TWP ends (T9)</a:t>
            </a:r>
          </a:p>
        </p:txBody>
      </p:sp>
      <p:cxnSp>
        <p:nvCxnSpPr>
          <p:cNvPr id="15" name="Straight Arrow Connector 14"/>
          <p:cNvCxnSpPr/>
          <p:nvPr/>
        </p:nvCxnSpPr>
        <p:spPr>
          <a:xfrm>
            <a:off x="2112963" y="2187575"/>
            <a:ext cx="3429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554" name="TextBox 16"/>
          <p:cNvSpPr txBox="1">
            <a:spLocks noChangeArrowheads="1"/>
          </p:cNvSpPr>
          <p:nvPr/>
        </p:nvSpPr>
        <p:spPr bwMode="auto">
          <a:xfrm>
            <a:off x="2306638" y="1789113"/>
            <a:ext cx="1106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Month EPE Begins (E1)</a:t>
            </a:r>
          </a:p>
        </p:txBody>
      </p:sp>
      <p:sp>
        <p:nvSpPr>
          <p:cNvPr id="108555" name="TextBox 17"/>
          <p:cNvSpPr txBox="1">
            <a:spLocks noChangeArrowheads="1"/>
          </p:cNvSpPr>
          <p:nvPr/>
        </p:nvSpPr>
        <p:spPr bwMode="auto">
          <a:xfrm>
            <a:off x="2284413" y="3241675"/>
            <a:ext cx="29003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500">
                <a:latin typeface="Arial" charset="0"/>
              </a:rPr>
              <a:t>36-Month</a:t>
            </a:r>
          </a:p>
          <a:p>
            <a:pPr algn="ctr">
              <a:spcBef>
                <a:spcPct val="0"/>
              </a:spcBef>
              <a:buFontTx/>
              <a:buNone/>
            </a:pPr>
            <a:r>
              <a:rPr lang="en-US" altLang="en-US" sz="1500">
                <a:latin typeface="Arial" charset="0"/>
              </a:rPr>
              <a:t>Re-Entitlement Period</a:t>
            </a:r>
          </a:p>
        </p:txBody>
      </p:sp>
      <p:sp>
        <p:nvSpPr>
          <p:cNvPr id="108556" name="TextBox 18"/>
          <p:cNvSpPr txBox="1">
            <a:spLocks noChangeArrowheads="1"/>
          </p:cNvSpPr>
          <p:nvPr/>
        </p:nvSpPr>
        <p:spPr bwMode="auto">
          <a:xfrm>
            <a:off x="5191125" y="3241675"/>
            <a:ext cx="29670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500">
                <a:latin typeface="Arial" charset="0"/>
              </a:rPr>
              <a:t>EPE continues until</a:t>
            </a:r>
          </a:p>
          <a:p>
            <a:pPr algn="ctr">
              <a:spcBef>
                <a:spcPct val="0"/>
              </a:spcBef>
              <a:buFontTx/>
              <a:buNone/>
            </a:pPr>
            <a:r>
              <a:rPr lang="en-US" altLang="en-US" sz="1500">
                <a:latin typeface="Arial" charset="0"/>
              </a:rPr>
              <a:t>SGA is preformed after the 36</a:t>
            </a:r>
            <a:r>
              <a:rPr lang="en-US" altLang="en-US" sz="1500" baseline="30000">
                <a:latin typeface="Arial" charset="0"/>
              </a:rPr>
              <a:t>th</a:t>
            </a:r>
            <a:endParaRPr lang="en-US" altLang="en-US" sz="1500">
              <a:latin typeface="Arial" charset="0"/>
            </a:endParaRPr>
          </a:p>
          <a:p>
            <a:pPr algn="ctr">
              <a:spcBef>
                <a:spcPct val="0"/>
              </a:spcBef>
              <a:buFontTx/>
              <a:buNone/>
            </a:pPr>
            <a:r>
              <a:rPr lang="en-US" altLang="en-US" sz="1500">
                <a:latin typeface="Arial" charset="0"/>
              </a:rPr>
              <a:t>month</a:t>
            </a:r>
          </a:p>
        </p:txBody>
      </p:sp>
      <p:cxnSp>
        <p:nvCxnSpPr>
          <p:cNvPr id="20" name="Straight Connector 19"/>
          <p:cNvCxnSpPr/>
          <p:nvPr/>
        </p:nvCxnSpPr>
        <p:spPr>
          <a:xfrm>
            <a:off x="5184775" y="2187575"/>
            <a:ext cx="0" cy="194945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13325" y="2190750"/>
            <a:ext cx="3429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559" name="TextBox 23"/>
          <p:cNvSpPr txBox="1">
            <a:spLocks noChangeArrowheads="1"/>
          </p:cNvSpPr>
          <p:nvPr/>
        </p:nvSpPr>
        <p:spPr bwMode="auto">
          <a:xfrm>
            <a:off x="3748088" y="1801813"/>
            <a:ext cx="136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latin typeface="Arial" charset="0"/>
              </a:rPr>
              <a:t>Re-entitlement Period Ends (E36)</a:t>
            </a:r>
          </a:p>
        </p:txBody>
      </p:sp>
      <p:sp>
        <p:nvSpPr>
          <p:cNvPr id="108560" name="TextBox 24"/>
          <p:cNvSpPr txBox="1">
            <a:spLocks noChangeArrowheads="1"/>
          </p:cNvSpPr>
          <p:nvPr/>
        </p:nvSpPr>
        <p:spPr bwMode="auto">
          <a:xfrm>
            <a:off x="5324475" y="1806575"/>
            <a:ext cx="127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latin typeface="Arial" charset="0"/>
              </a:rPr>
              <a:t>EPE Continues  (E37 - On)</a:t>
            </a:r>
          </a:p>
        </p:txBody>
      </p:sp>
      <p:sp>
        <p:nvSpPr>
          <p:cNvPr id="2" name="Title 1"/>
          <p:cNvSpPr>
            <a:spLocks noGrp="1"/>
          </p:cNvSpPr>
          <p:nvPr>
            <p:ph type="title"/>
          </p:nvPr>
        </p:nvSpPr>
        <p:spPr/>
        <p:txBody>
          <a:bodyPr/>
          <a:lstStyle/>
          <a:p>
            <a:endParaRPr lang="en-US"/>
          </a:p>
        </p:txBody>
      </p:sp>
      <p:pic>
        <p:nvPicPr>
          <p:cNvPr id="18"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sp>
        <p:nvSpPr>
          <p:cNvPr id="19"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Extended Period of Eligibility (EPE)	</a:t>
            </a:r>
          </a:p>
        </p:txBody>
      </p:sp>
      <p:sp>
        <p:nvSpPr>
          <p:cNvPr id="21"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303910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Continuation of Medicare Coverage </a:t>
            </a:r>
          </a:p>
        </p:txBody>
      </p:sp>
      <p:sp>
        <p:nvSpPr>
          <p:cNvPr id="142" name="Shape 142"/>
          <p:cNvSpPr txBox="1"/>
          <p:nvPr/>
        </p:nvSpPr>
        <p:spPr>
          <a:xfrm>
            <a:off x="128016" y="1600200"/>
            <a:ext cx="8848502" cy="4778375"/>
          </a:xfrm>
          <a:prstGeom prst="rect">
            <a:avLst/>
          </a:prstGeom>
          <a:noFill/>
          <a:ln>
            <a:noFill/>
          </a:ln>
        </p:spPr>
        <p:txBody>
          <a:bodyPr lIns="91425" tIns="45700" rIns="91425" bIns="45700" anchor="t" anchorCtr="0">
            <a:noAutofit/>
          </a:bodyPr>
          <a:lstStyle/>
          <a:p>
            <a:pPr marL="342900" indent="-342900">
              <a:buClr>
                <a:srgbClr val="000000"/>
              </a:buClr>
              <a:buSzPct val="100000"/>
              <a:buFont typeface="Arial" panose="020B0604020202020204" pitchFamily="34" charset="0"/>
              <a:buChar char="•"/>
            </a:pPr>
            <a:r>
              <a:rPr lang="en-US" sz="2000" dirty="0"/>
              <a:t>Although cash benefits may cease due to work, continued health insurance is possible.</a:t>
            </a:r>
          </a:p>
          <a:p>
            <a:pPr>
              <a:buClr>
                <a:srgbClr val="000000"/>
              </a:buClr>
              <a:buSzPct val="100000"/>
            </a:pPr>
            <a:endParaRPr lang="en-US" sz="2000" dirty="0"/>
          </a:p>
          <a:p>
            <a:pPr marL="342900" indent="-342900">
              <a:buClr>
                <a:srgbClr val="000000"/>
              </a:buClr>
              <a:buSzPct val="100000"/>
              <a:buFont typeface="Arial" panose="020B0604020202020204" pitchFamily="34" charset="0"/>
              <a:buChar char="•"/>
            </a:pPr>
            <a:r>
              <a:rPr lang="en-US" sz="2000" dirty="0"/>
              <a:t>Most beneficiaries who work will continue to receive at least 93 consecutive months of Part A; Part B (if enrolled); and Part D (if enrolled). There is no premium for Part A. </a:t>
            </a:r>
          </a:p>
          <a:p>
            <a:pPr>
              <a:buClr>
                <a:srgbClr val="000000"/>
              </a:buClr>
              <a:buSzPct val="100000"/>
            </a:pPr>
            <a:endParaRPr lang="en-US" sz="2000" dirty="0"/>
          </a:p>
          <a:p>
            <a:pPr marL="342900" indent="-342900">
              <a:buClr>
                <a:srgbClr val="000000"/>
              </a:buClr>
              <a:buSzPct val="100000"/>
              <a:buFont typeface="Arial" panose="020B0604020202020204" pitchFamily="34" charset="0"/>
              <a:buChar char="•"/>
            </a:pPr>
            <a:r>
              <a:rPr lang="en-US" sz="2000" dirty="0"/>
              <a:t>The 93 months start the month after the last month of the TWP.</a:t>
            </a:r>
          </a:p>
          <a:p>
            <a:pPr>
              <a:buClr>
                <a:srgbClr val="000000"/>
              </a:buClr>
              <a:buSzPct val="100000"/>
            </a:pPr>
            <a:endParaRPr lang="en-US" sz="2000" dirty="0"/>
          </a:p>
          <a:p>
            <a:pPr marL="342900" indent="-342900">
              <a:buClr>
                <a:srgbClr val="000000"/>
              </a:buClr>
              <a:buSzPct val="100000"/>
              <a:buFont typeface="Arial" panose="020B0604020202020204" pitchFamily="34" charset="0"/>
              <a:buChar char="•"/>
            </a:pPr>
            <a:r>
              <a:rPr lang="en-US" sz="2000" dirty="0"/>
              <a:t>To qualify, beneficiary must already have Medicare and be working at SGA level but not medically improved. </a:t>
            </a:r>
          </a:p>
          <a:p>
            <a:pPr>
              <a:buClr>
                <a:srgbClr val="000000"/>
              </a:buClr>
              <a:buSzPct val="100000"/>
            </a:pPr>
            <a:endParaRPr lang="en-US" sz="2000" dirty="0"/>
          </a:p>
          <a:p>
            <a:pPr marL="342900" indent="-342900">
              <a:buClr>
                <a:srgbClr val="000000"/>
              </a:buClr>
              <a:buSzPct val="100000"/>
              <a:buFont typeface="Arial" panose="020B0604020202020204" pitchFamily="34" charset="0"/>
              <a:buChar char="•"/>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5628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SSDI- Summary of Returning to Work </a:t>
            </a:r>
          </a:p>
        </p:txBody>
      </p:sp>
      <p:sp>
        <p:nvSpPr>
          <p:cNvPr id="142" name="Shape 142"/>
          <p:cNvSpPr txBox="1"/>
          <p:nvPr/>
        </p:nvSpPr>
        <p:spPr>
          <a:xfrm>
            <a:off x="128016" y="1600200"/>
            <a:ext cx="8848502" cy="4778375"/>
          </a:xfrm>
          <a:prstGeom prst="rect">
            <a:avLst/>
          </a:prstGeom>
          <a:noFill/>
          <a:ln>
            <a:noFill/>
          </a:ln>
        </p:spPr>
        <p:txBody>
          <a:bodyPr lIns="91425" tIns="45700" rIns="91425" bIns="45700" anchor="t" anchorCtr="0">
            <a:noAutofit/>
          </a:bodyPr>
          <a:lstStyle/>
          <a:p>
            <a:pPr>
              <a:buClr>
                <a:srgbClr val="000000"/>
              </a:buClr>
              <a:buSzPct val="100000"/>
            </a:pPr>
            <a:r>
              <a:rPr lang="en-US" sz="2000" b="1" dirty="0"/>
              <a:t>The Trial Work Period</a:t>
            </a:r>
          </a:p>
          <a:p>
            <a:pPr marL="342900" indent="-342900">
              <a:buClr>
                <a:srgbClr val="000000"/>
              </a:buClr>
              <a:buSzPct val="100000"/>
              <a:buFont typeface="Arial" panose="020B0604020202020204" pitchFamily="34" charset="0"/>
              <a:buChar char="•"/>
            </a:pPr>
            <a:r>
              <a:rPr lang="en-US" sz="2000" dirty="0"/>
              <a:t>Lasts for 9 months</a:t>
            </a:r>
          </a:p>
          <a:p>
            <a:pPr marL="342900" indent="-342900">
              <a:buClr>
                <a:srgbClr val="000000"/>
              </a:buClr>
              <a:buSzPct val="100000"/>
              <a:buFont typeface="Arial" panose="020B0604020202020204" pitchFamily="34" charset="0"/>
              <a:buChar char="•"/>
            </a:pPr>
            <a:r>
              <a:rPr lang="en-US" sz="2000" dirty="0"/>
              <a:t>Does not have to be 9 consecutive months</a:t>
            </a:r>
          </a:p>
          <a:p>
            <a:pPr marL="342900" indent="-342900">
              <a:buClr>
                <a:srgbClr val="000000"/>
              </a:buClr>
              <a:buSzPct val="100000"/>
              <a:buFont typeface="Arial" panose="020B0604020202020204" pitchFamily="34" charset="0"/>
              <a:buChar char="•"/>
            </a:pPr>
            <a:r>
              <a:rPr lang="en-US" sz="2000" dirty="0"/>
              <a:t>Must take place within 60 months </a:t>
            </a:r>
          </a:p>
          <a:p>
            <a:pPr>
              <a:buClr>
                <a:srgbClr val="000000"/>
              </a:buClr>
              <a:buSzPct val="100000"/>
            </a:pPr>
            <a:endParaRPr lang="en-US" sz="2000" dirty="0"/>
          </a:p>
          <a:p>
            <a:pPr>
              <a:buClr>
                <a:srgbClr val="000000"/>
              </a:buClr>
              <a:buSzPct val="100000"/>
            </a:pPr>
            <a:r>
              <a:rPr lang="en-US" sz="2000" b="1" dirty="0"/>
              <a:t>The Extended Period of Eligibility</a:t>
            </a:r>
          </a:p>
          <a:p>
            <a:pPr marL="342900" indent="-342900">
              <a:buClr>
                <a:srgbClr val="000000"/>
              </a:buClr>
              <a:buSzPct val="100000"/>
              <a:buFont typeface="Arial" panose="020B0604020202020204" pitchFamily="34" charset="0"/>
              <a:buChar char="•"/>
            </a:pPr>
            <a:r>
              <a:rPr lang="en-US" sz="2000" dirty="0"/>
              <a:t>36-month re-entitlement period</a:t>
            </a:r>
          </a:p>
          <a:p>
            <a:pPr marL="342900" indent="-342900">
              <a:buClr>
                <a:srgbClr val="000000"/>
              </a:buClr>
              <a:buSzPct val="100000"/>
              <a:buFont typeface="Arial" panose="020B0604020202020204" pitchFamily="34" charset="0"/>
              <a:buChar char="•"/>
            </a:pPr>
            <a:r>
              <a:rPr lang="en-US" sz="2000" dirty="0"/>
              <a:t>Under SGA, cash payment received; Over SGA, no cash payment</a:t>
            </a:r>
          </a:p>
          <a:p>
            <a:pPr marL="342900" indent="-342900">
              <a:buClr>
                <a:srgbClr val="000000"/>
              </a:buClr>
              <a:buSzPct val="100000"/>
              <a:buFont typeface="Arial" panose="020B0604020202020204" pitchFamily="34" charset="0"/>
              <a:buChar char="•"/>
            </a:pPr>
            <a:r>
              <a:rPr lang="en-US" sz="2000" dirty="0"/>
              <a:t>Benefits will terminate if over SGA after EPE re-entitlement period</a:t>
            </a:r>
          </a:p>
          <a:p>
            <a:pPr>
              <a:buClr>
                <a:srgbClr val="000000"/>
              </a:buClr>
              <a:buSzPct val="100000"/>
            </a:pPr>
            <a:endParaRPr lang="en-US" sz="2000" dirty="0"/>
          </a:p>
          <a:p>
            <a:pPr>
              <a:buClr>
                <a:srgbClr val="000000"/>
              </a:buClr>
              <a:buSzPct val="100000"/>
            </a:pPr>
            <a:r>
              <a:rPr lang="en-US" sz="2000" b="1" dirty="0"/>
              <a:t>Medicare</a:t>
            </a:r>
          </a:p>
          <a:p>
            <a:pPr marL="285750" indent="-285750">
              <a:buClr>
                <a:srgbClr val="000000"/>
              </a:buClr>
              <a:buSzPct val="100000"/>
              <a:buFont typeface="Arial" panose="020B0604020202020204" pitchFamily="34" charset="0"/>
              <a:buChar char="•"/>
            </a:pPr>
            <a:r>
              <a:rPr lang="en-US" sz="2000" dirty="0"/>
              <a:t>If disability payments ended due to work, coverage will continue if disability still meets rules</a:t>
            </a:r>
          </a:p>
          <a:p>
            <a:pPr marL="285750" indent="-285750">
              <a:buClr>
                <a:srgbClr val="000000"/>
              </a:buClr>
              <a:buSzPct val="100000"/>
              <a:buFont typeface="Arial" panose="020B0604020202020204" pitchFamily="34" charset="0"/>
              <a:buChar char="•"/>
            </a:pPr>
            <a:r>
              <a:rPr lang="en-US" sz="2000" dirty="0"/>
              <a:t>Can continue for at least 93 months after TWP ends</a:t>
            </a:r>
          </a:p>
          <a:p>
            <a:pPr>
              <a:buClr>
                <a:srgbClr val="000000"/>
              </a:buClr>
              <a:buSzPct val="100000"/>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1270785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descr="11124_SSA_PPT_TemplateInterior2v2.jpg"/>
          <p:cNvPicPr preferRelativeResize="0"/>
          <p:nvPr/>
        </p:nvPicPr>
        <p:blipFill rotWithShape="1">
          <a:blip r:embed="rId3">
            <a:alphaModFix/>
          </a:blip>
          <a:srcRect b="86419"/>
          <a:stretch/>
        </p:blipFill>
        <p:spPr>
          <a:xfrm>
            <a:off x="0" y="0"/>
            <a:ext cx="9144000" cy="1793874"/>
          </a:xfrm>
          <a:prstGeom prst="rect">
            <a:avLst/>
          </a:prstGeom>
          <a:noFill/>
          <a:ln>
            <a:noFill/>
          </a:ln>
        </p:spPr>
      </p:pic>
      <p:pic>
        <p:nvPicPr>
          <p:cNvPr id="110" name="Shape 11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11" name="Shape 111"/>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0253F"/>
              </a:buClr>
              <a:buSzPct val="25000"/>
              <a:buFont typeface="Calibri"/>
              <a:buNone/>
            </a:pPr>
            <a:br>
              <a:rPr lang="en-US" sz="4000" b="1" i="0" u="none" strike="noStrike" cap="none" dirty="0">
                <a:solidFill>
                  <a:srgbClr val="10253F"/>
                </a:solidFill>
                <a:latin typeface="Calibri"/>
                <a:ea typeface="Calibri"/>
                <a:cs typeface="Calibri"/>
                <a:sym typeface="Calibri"/>
              </a:rPr>
            </a:br>
            <a:r>
              <a:rPr lang="en-US" b="1" i="0" u="none" strike="noStrike" cap="none" dirty="0">
                <a:solidFill>
                  <a:srgbClr val="10253F"/>
                </a:solidFill>
                <a:latin typeface="Calibri"/>
                <a:ea typeface="Calibri"/>
                <a:cs typeface="Calibri"/>
                <a:sym typeface="Calibri"/>
              </a:rPr>
              <a:t>SSI ONLY EMPLOYMENT SUPPORTS</a:t>
            </a:r>
          </a:p>
        </p:txBody>
      </p:sp>
      <p:sp>
        <p:nvSpPr>
          <p:cNvPr id="112" name="Shape 112"/>
          <p:cNvSpPr txBox="1">
            <a:spLocks noGrp="1"/>
          </p:cNvSpPr>
          <p:nvPr>
            <p:ph type="body" idx="1"/>
          </p:nvPr>
        </p:nvSpPr>
        <p:spPr>
          <a:xfrm>
            <a:off x="722312" y="2066545"/>
            <a:ext cx="7772400" cy="2770632"/>
          </a:xfrm>
          <a:prstGeom prst="rect">
            <a:avLst/>
          </a:prstGeom>
          <a:noFill/>
          <a:ln>
            <a:noFill/>
          </a:ln>
        </p:spPr>
        <p:txBody>
          <a:bodyPr lIns="91425" tIns="45700" rIns="91425" bIns="45700" anchor="b" anchorCtr="0">
            <a:noAutofit/>
          </a:bodyPr>
          <a:lstStyle/>
          <a:p>
            <a:pPr marL="0" marR="0" lvl="0" indent="0" algn="l" rtl="0">
              <a:spcBef>
                <a:spcPts val="400"/>
              </a:spcBef>
              <a:spcAft>
                <a:spcPts val="0"/>
              </a:spcAft>
              <a:buClr>
                <a:srgbClr val="888888"/>
              </a:buClr>
              <a:buSzPct val="25000"/>
              <a:buFont typeface="Arial"/>
              <a:buNone/>
            </a:pPr>
            <a:endParaRPr lang="en-US" b="1" dirty="0">
              <a:solidFill>
                <a:srgbClr val="10253F"/>
              </a:solidFill>
              <a:latin typeface="Arial"/>
              <a:ea typeface="Arial"/>
              <a:cs typeface="Arial"/>
              <a:sym typeface="Arial"/>
            </a:endParaRPr>
          </a:p>
          <a:p>
            <a:pPr marL="0" marR="0" lvl="0" indent="0" algn="l" rtl="0">
              <a:spcBef>
                <a:spcPts val="400"/>
              </a:spcBef>
              <a:spcAft>
                <a:spcPts val="0"/>
              </a:spcAft>
              <a:buClr>
                <a:srgbClr val="888888"/>
              </a:buClr>
              <a:buSzPct val="25000"/>
              <a:buFont typeface="Arial"/>
              <a:buNone/>
            </a:pPr>
            <a:r>
              <a:rPr lang="en-US" b="1" dirty="0">
                <a:solidFill>
                  <a:srgbClr val="10253F"/>
                </a:solidFill>
                <a:latin typeface="Arial"/>
                <a:ea typeface="Arial"/>
                <a:cs typeface="Arial"/>
                <a:sym typeface="Arial"/>
              </a:rPr>
              <a:t>Earned Income Exclusion</a:t>
            </a:r>
          </a:p>
          <a:p>
            <a:pPr marL="0" marR="0" lvl="0" indent="0" algn="l" rtl="0">
              <a:spcBef>
                <a:spcPts val="400"/>
              </a:spcBef>
              <a:spcAft>
                <a:spcPts val="0"/>
              </a:spcAft>
              <a:buClr>
                <a:srgbClr val="888888"/>
              </a:buClr>
              <a:buSzPct val="25000"/>
              <a:buFont typeface="Arial"/>
              <a:buNone/>
            </a:pPr>
            <a:r>
              <a:rPr lang="en-US" b="1" dirty="0">
                <a:solidFill>
                  <a:srgbClr val="10253F"/>
                </a:solidFill>
                <a:latin typeface="Arial"/>
                <a:ea typeface="Arial"/>
                <a:cs typeface="Arial"/>
                <a:sym typeface="Arial"/>
              </a:rPr>
              <a:t>Student Earned Income Exclusion (SEIE)</a:t>
            </a:r>
          </a:p>
          <a:p>
            <a:pPr marL="0" marR="0" lvl="0" indent="0" algn="l" rtl="0">
              <a:spcBef>
                <a:spcPts val="400"/>
              </a:spcBef>
              <a:spcAft>
                <a:spcPts val="0"/>
              </a:spcAft>
              <a:buClr>
                <a:srgbClr val="888888"/>
              </a:buClr>
              <a:buSzPct val="25000"/>
              <a:buFont typeface="Arial"/>
              <a:buNone/>
            </a:pPr>
            <a:r>
              <a:rPr lang="en-US" b="1" dirty="0">
                <a:solidFill>
                  <a:srgbClr val="10253F"/>
                </a:solidFill>
                <a:latin typeface="Arial"/>
                <a:ea typeface="Arial"/>
                <a:cs typeface="Arial"/>
                <a:sym typeface="Arial"/>
              </a:rPr>
              <a:t>Special SSI Payments for Persons Who Work- Section 1619(a)</a:t>
            </a:r>
          </a:p>
          <a:p>
            <a:pPr marL="0" marR="0" lvl="0" indent="0" algn="l" rtl="0">
              <a:spcBef>
                <a:spcPts val="400"/>
              </a:spcBef>
              <a:spcAft>
                <a:spcPts val="0"/>
              </a:spcAft>
              <a:buClr>
                <a:srgbClr val="888888"/>
              </a:buClr>
              <a:buSzPct val="25000"/>
              <a:buFont typeface="Arial"/>
              <a:buNone/>
            </a:pPr>
            <a:r>
              <a:rPr lang="en-US" b="1" i="0" u="none" strike="noStrike" cap="none" dirty="0">
                <a:solidFill>
                  <a:srgbClr val="10253F"/>
                </a:solidFill>
                <a:latin typeface="Arial"/>
                <a:ea typeface="Arial"/>
                <a:cs typeface="Arial"/>
                <a:sym typeface="Arial"/>
              </a:rPr>
              <a:t>Medicaid While Working- Section 1619(b)</a:t>
            </a:r>
          </a:p>
          <a:p>
            <a:pPr marL="0" marR="0" lvl="0" indent="0" algn="l" rtl="0">
              <a:spcBef>
                <a:spcPts val="400"/>
              </a:spcBef>
              <a:spcAft>
                <a:spcPts val="0"/>
              </a:spcAft>
              <a:buClr>
                <a:srgbClr val="888888"/>
              </a:buClr>
              <a:buSzPct val="25000"/>
              <a:buFont typeface="Arial"/>
              <a:buNone/>
            </a:pPr>
            <a:endParaRPr lang="en-US" sz="2000" b="1" i="0" u="none" strike="noStrike" cap="none" dirty="0">
              <a:solidFill>
                <a:srgbClr val="10253F"/>
              </a:solidFill>
              <a:latin typeface="Arial"/>
              <a:ea typeface="Arial"/>
              <a:cs typeface="Arial"/>
              <a:sym typeface="Arial"/>
            </a:endParaRPr>
          </a:p>
        </p:txBody>
      </p:sp>
      <p:sp>
        <p:nvSpPr>
          <p:cNvPr id="113" name="Shape 113"/>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1539994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Income Exclusions</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marL="342900" indent="-342900">
              <a:buClr>
                <a:srgbClr val="000000"/>
              </a:buClr>
              <a:buSzPct val="100000"/>
              <a:buFont typeface="Arial" panose="020B0604020202020204" pitchFamily="34" charset="0"/>
              <a:buChar char="•"/>
            </a:pPr>
            <a:r>
              <a:rPr lang="en-US" sz="2000" dirty="0"/>
              <a:t>SSA does not count the first $65 of the earnings received in a month, plus one-half of the remaining earnings. This means we count less than one-half of earnings when we figure the SSI payment amount. </a:t>
            </a:r>
          </a:p>
          <a:p>
            <a:pPr>
              <a:buClr>
                <a:srgbClr val="000000"/>
              </a:buClr>
              <a:buSzPct val="100000"/>
            </a:pPr>
            <a:endParaRPr lang="en-US" sz="2000" dirty="0"/>
          </a:p>
          <a:p>
            <a:pPr marL="342900" indent="-342900">
              <a:buClr>
                <a:srgbClr val="000000"/>
              </a:buClr>
              <a:buSzPct val="100000"/>
              <a:buFont typeface="Arial" panose="020B0604020202020204" pitchFamily="34" charset="0"/>
              <a:buChar char="•"/>
            </a:pPr>
            <a:r>
              <a:rPr lang="en-US" sz="2000" dirty="0"/>
              <a:t>We apply this exclusion in addition to the $20 general income exclusion.</a:t>
            </a:r>
          </a:p>
          <a:p>
            <a:pPr>
              <a:buClr>
                <a:srgbClr val="000000"/>
              </a:buClr>
              <a:buSzPct val="100000"/>
            </a:pPr>
            <a:endParaRPr lang="en-US" sz="2000" dirty="0"/>
          </a:p>
          <a:p>
            <a:pPr marL="342900" indent="-342900">
              <a:buClr>
                <a:srgbClr val="000000"/>
              </a:buClr>
              <a:buSzPct val="100000"/>
              <a:buFont typeface="Arial" panose="020B0604020202020204" pitchFamily="34" charset="0"/>
              <a:buChar char="•"/>
            </a:pPr>
            <a:r>
              <a:rPr lang="en-US" sz="2000" dirty="0"/>
              <a:t>We apply the $20 general income exclusion first to any unearned income received.  </a:t>
            </a:r>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
        <p:nvSpPr>
          <p:cNvPr id="2" name="TextBox 1"/>
          <p:cNvSpPr txBox="1"/>
          <p:nvPr/>
        </p:nvSpPr>
        <p:spPr>
          <a:xfrm>
            <a:off x="258856" y="5867587"/>
            <a:ext cx="8717662" cy="553998"/>
          </a:xfrm>
          <a:prstGeom prst="rect">
            <a:avLst/>
          </a:prstGeom>
          <a:noFill/>
        </p:spPr>
        <p:txBody>
          <a:bodyPr wrap="square" rtlCol="0">
            <a:spAutoFit/>
          </a:bodyPr>
          <a:lstStyle/>
          <a:p>
            <a:pPr algn="ctr"/>
            <a:r>
              <a:rPr lang="en-US" sz="1600" dirty="0">
                <a:hlinkClick r:id="rId5"/>
              </a:rPr>
              <a:t>https://www.ssa.gov/OACT/COLA/incomexcluded.html</a:t>
            </a:r>
            <a:endParaRPr lang="en-US" sz="1600" dirty="0"/>
          </a:p>
          <a:p>
            <a:endParaRPr lang="en-US" dirty="0"/>
          </a:p>
        </p:txBody>
      </p:sp>
    </p:spTree>
    <p:extLst>
      <p:ext uri="{BB962C8B-B14F-4D97-AF65-F5344CB8AC3E}">
        <p14:creationId xmlns:p14="http://schemas.microsoft.com/office/powerpoint/2010/main" val="15824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fontAlgn="base">
              <a:spcBef>
                <a:spcPct val="0"/>
              </a:spcBef>
              <a:spcAft>
                <a:spcPct val="0"/>
              </a:spcAft>
              <a:defRPr/>
            </a:pPr>
            <a:r>
              <a:rPr lang="en-US" altLang="en-US" sz="2800" b="1">
                <a:solidFill>
                  <a:prstClr val="white"/>
                </a:solidFill>
                <a:latin typeface="Arial" panose="020B0604020202020204" pitchFamily="34" charset="0"/>
                <a:ea typeface="MS PGothic" panose="020B0600070205080204" pitchFamily="34" charset="-128"/>
              </a:rPr>
              <a:t>What is Substantial Gainful Activity? </a:t>
            </a:r>
            <a:endParaRPr lang="en-US" altLang="en-US" sz="2800" b="1" dirty="0">
              <a:solidFill>
                <a:prstClr val="white"/>
              </a:solidFill>
              <a:latin typeface="Arial" panose="020B0604020202020204" pitchFamily="34" charset="0"/>
              <a:ea typeface="MS PGothic" panose="020B0600070205080204" pitchFamily="34" charset="-128"/>
            </a:endParaRPr>
          </a:p>
        </p:txBody>
      </p:sp>
      <p:sp>
        <p:nvSpPr>
          <p:cNvPr id="9221" name="Rectangle 3"/>
          <p:cNvSpPr txBox="1">
            <a:spLocks noChangeArrowheads="1"/>
          </p:cNvSpPr>
          <p:nvPr/>
        </p:nvSpPr>
        <p:spPr bwMode="auto">
          <a:xfrm>
            <a:off x="228600" y="2286000"/>
            <a:ext cx="464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Aft>
                <a:spcPct val="0"/>
              </a:spcAft>
            </a:pPr>
            <a:r>
              <a:rPr lang="en-US" altLang="en-US" sz="2400" dirty="0">
                <a:solidFill>
                  <a:prstClr val="black"/>
                </a:solidFill>
                <a:latin typeface="Arial" panose="020B0604020202020204" pitchFamily="34" charset="0"/>
              </a:rPr>
              <a:t>Work is “substantial” if it involves doing significant physical or mental activities or a combination of both.</a:t>
            </a:r>
          </a:p>
          <a:p>
            <a:pPr fontAlgn="base">
              <a:spcAft>
                <a:spcPct val="0"/>
              </a:spcAft>
              <a:buFont typeface="Arial" panose="020B0604020202020204" pitchFamily="34" charset="0"/>
              <a:buNone/>
            </a:pPr>
            <a:endParaRPr lang="en-US" altLang="en-US" sz="2400" dirty="0">
              <a:solidFill>
                <a:prstClr val="black"/>
              </a:solidFill>
              <a:latin typeface="Arial" panose="020B0604020202020204" pitchFamily="34" charset="0"/>
            </a:endParaRPr>
          </a:p>
          <a:p>
            <a:pPr fontAlgn="base">
              <a:spcAft>
                <a:spcPct val="0"/>
              </a:spcAft>
            </a:pPr>
            <a:r>
              <a:rPr lang="en-US" altLang="en-US" sz="2400" dirty="0">
                <a:solidFill>
                  <a:prstClr val="black"/>
                </a:solidFill>
                <a:latin typeface="Arial" panose="020B0604020202020204" pitchFamily="34" charset="0"/>
              </a:rPr>
              <a:t>If your impairment is anything other than blindness, earnings averaging over $1,260 a month generally demonstrate SGA. Blind SGA is $2,110.</a:t>
            </a:r>
          </a:p>
        </p:txBody>
      </p:sp>
      <p:pic>
        <p:nvPicPr>
          <p:cNvPr id="9222"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4275" y="23002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6497638"/>
            <a:ext cx="9144000" cy="369887"/>
          </a:xfrm>
          <a:prstGeom prst="rect">
            <a:avLst/>
          </a:prstGeom>
          <a:solidFill>
            <a:schemeClr val="bg2">
              <a:lumMod val="90000"/>
            </a:schemeClr>
          </a:solidFill>
        </p:spPr>
        <p:txBody>
          <a:bodyPr>
            <a:spAutoFit/>
          </a:bodyPr>
          <a:lstStyle/>
          <a:p>
            <a:pPr algn="ctr" fontAlgn="base">
              <a:spcBef>
                <a:spcPct val="0"/>
              </a:spcBef>
              <a:spcAft>
                <a:spcPct val="0"/>
              </a:spcAft>
              <a:defRPr/>
            </a:pPr>
            <a:r>
              <a:rPr lang="en-US" b="1"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www.socialsecurity.gov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Earned Income Exclusion</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buClr>
                <a:srgbClr val="000000"/>
              </a:buClr>
              <a:buSzPct val="100000"/>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
        <p:nvSpPr>
          <p:cNvPr id="3" name="Text Placeholder 2"/>
          <p:cNvSpPr>
            <a:spLocks noGrp="1"/>
          </p:cNvSpPr>
          <p:nvPr>
            <p:ph type="body" idx="1"/>
          </p:nvPr>
        </p:nvSpPr>
        <p:spPr/>
        <p:txBody>
          <a:bodyPr/>
          <a:lstStyle/>
          <a:p>
            <a:pPr marL="177800" indent="0">
              <a:buNone/>
            </a:pPr>
            <a:r>
              <a:rPr lang="en-US" sz="1200" b="1" dirty="0">
                <a:latin typeface="+mn-lt"/>
              </a:rPr>
              <a:t>Example 1- Earned Income Only </a:t>
            </a:r>
          </a:p>
          <a:p>
            <a:pPr marL="177800" indent="0">
              <a:buNone/>
            </a:pPr>
            <a:endParaRPr lang="en-US" sz="1200" dirty="0">
              <a:latin typeface="+mn-lt"/>
            </a:endParaRPr>
          </a:p>
          <a:p>
            <a:pPr marL="177800" indent="0">
              <a:buNone/>
            </a:pPr>
            <a:r>
              <a:rPr lang="en-US" sz="1200" dirty="0">
                <a:latin typeface="+mn-lt"/>
              </a:rPr>
              <a:t>Total monthly income </a:t>
            </a:r>
            <a:br>
              <a:rPr lang="en-US" sz="1200" dirty="0">
                <a:latin typeface="+mn-lt"/>
              </a:rPr>
            </a:br>
            <a:r>
              <a:rPr lang="en-US" sz="1200" dirty="0">
                <a:latin typeface="+mn-lt"/>
              </a:rPr>
              <a:t>= $385 (Gross wages)</a:t>
            </a:r>
          </a:p>
          <a:p>
            <a:pPr marL="177800" indent="0">
              <a:buNone/>
            </a:pPr>
            <a:endParaRPr lang="en-US" sz="1200" dirty="0">
              <a:latin typeface="+mn-lt"/>
            </a:endParaRPr>
          </a:p>
          <a:p>
            <a:pPr marL="177800" indent="0">
              <a:buNone/>
            </a:pPr>
            <a:r>
              <a:rPr lang="en-US" sz="1200" dirty="0">
                <a:latin typeface="+mn-lt"/>
              </a:rPr>
              <a:t>  $385   (Gross wages)</a:t>
            </a:r>
          </a:p>
          <a:p>
            <a:pPr marL="177800" indent="0">
              <a:buNone/>
            </a:pPr>
            <a:r>
              <a:rPr lang="en-US" sz="1200" dirty="0">
                <a:latin typeface="+mn-lt"/>
              </a:rPr>
              <a:t>            -85  (Not counted) </a:t>
            </a:r>
          </a:p>
          <a:p>
            <a:pPr marL="177800" indent="0">
              <a:buNone/>
            </a:pPr>
            <a:r>
              <a:rPr lang="en-US" sz="1200" dirty="0">
                <a:latin typeface="+mn-lt"/>
              </a:rPr>
              <a:t>       =$300   divided by 1/2 =$150  </a:t>
            </a:r>
            <a:br>
              <a:rPr lang="en-US" sz="1200" dirty="0">
                <a:latin typeface="+mn-lt"/>
              </a:rPr>
            </a:br>
            <a:r>
              <a:rPr lang="en-US" sz="1200" dirty="0">
                <a:latin typeface="+mn-lt"/>
              </a:rPr>
              <a:t>      (Countable income)</a:t>
            </a:r>
          </a:p>
          <a:p>
            <a:pPr marL="177800" indent="0">
              <a:buNone/>
            </a:pPr>
            <a:endParaRPr lang="en-US" sz="1200" dirty="0">
              <a:latin typeface="+mn-lt"/>
            </a:endParaRPr>
          </a:p>
          <a:p>
            <a:pPr marL="177800" indent="0">
              <a:buNone/>
            </a:pPr>
            <a:r>
              <a:rPr lang="en-US" sz="1200" dirty="0">
                <a:latin typeface="+mn-lt"/>
              </a:rPr>
              <a:t>  $783     (SSI Federal Benefit Rate)</a:t>
            </a:r>
          </a:p>
          <a:p>
            <a:pPr marL="177800" indent="0">
              <a:buNone/>
            </a:pPr>
            <a:r>
              <a:rPr lang="en-US" sz="1200" dirty="0">
                <a:latin typeface="+mn-lt"/>
              </a:rPr>
              <a:t>          -150    (Countable income)</a:t>
            </a:r>
          </a:p>
          <a:p>
            <a:pPr marL="177800" indent="0">
              <a:buNone/>
            </a:pPr>
            <a:r>
              <a:rPr lang="en-US" sz="1200" dirty="0">
                <a:latin typeface="+mn-lt"/>
              </a:rPr>
              <a:t>     =$633   (SSI Federal Benefit)</a:t>
            </a:r>
          </a:p>
          <a:p>
            <a:pPr marL="177800" indent="0">
              <a:buNone/>
            </a:pPr>
            <a:endParaRPr lang="en-US" sz="1400" dirty="0"/>
          </a:p>
        </p:txBody>
      </p:sp>
      <p:sp>
        <p:nvSpPr>
          <p:cNvPr id="4" name="Text Placeholder 3"/>
          <p:cNvSpPr>
            <a:spLocks noGrp="1"/>
          </p:cNvSpPr>
          <p:nvPr>
            <p:ph type="body" idx="2"/>
          </p:nvPr>
        </p:nvSpPr>
        <p:spPr>
          <a:xfrm>
            <a:off x="4648200" y="1600200"/>
            <a:ext cx="4038599" cy="4778375"/>
          </a:xfrm>
        </p:spPr>
        <p:txBody>
          <a:bodyPr/>
          <a:lstStyle/>
          <a:p>
            <a:pPr marL="177800" indent="0">
              <a:buNone/>
            </a:pPr>
            <a:r>
              <a:rPr lang="en-US" sz="1200" b="1" dirty="0">
                <a:latin typeface="+mn-lt"/>
                <a:cs typeface="Arial" panose="020B0604020202020204" pitchFamily="34" charset="0"/>
              </a:rPr>
              <a:t>Example 2- Earned Income and Unearned Income</a:t>
            </a:r>
          </a:p>
          <a:p>
            <a:pPr marL="177800" indent="0">
              <a:buNone/>
            </a:pPr>
            <a:endParaRPr lang="en-US" sz="1200" dirty="0">
              <a:latin typeface="+mn-lt"/>
              <a:cs typeface="Arial" panose="020B0604020202020204" pitchFamily="34" charset="0"/>
            </a:endParaRPr>
          </a:p>
          <a:p>
            <a:pPr marL="177800" indent="0">
              <a:buNone/>
            </a:pPr>
            <a:r>
              <a:rPr lang="en-US" sz="1200" dirty="0">
                <a:latin typeface="+mn-lt"/>
                <a:cs typeface="Arial" panose="020B0604020202020204" pitchFamily="34" charset="0"/>
              </a:rPr>
              <a:t>Total monthly income</a:t>
            </a:r>
          </a:p>
          <a:p>
            <a:pPr marL="177800" indent="0">
              <a:buNone/>
            </a:pPr>
            <a:r>
              <a:rPr lang="en-US" sz="1200" dirty="0">
                <a:latin typeface="+mn-lt"/>
                <a:cs typeface="Arial" panose="020B0604020202020204" pitchFamily="34" charset="0"/>
              </a:rPr>
              <a:t> $200 Gross wages</a:t>
            </a:r>
          </a:p>
          <a:p>
            <a:pPr marL="177800" indent="0">
              <a:buNone/>
            </a:pPr>
            <a:r>
              <a:rPr lang="en-US" sz="1200" dirty="0">
                <a:latin typeface="+mn-lt"/>
                <a:cs typeface="Arial" panose="020B0604020202020204" pitchFamily="34" charset="0"/>
              </a:rPr>
              <a:t> $185 SSDI benefits</a:t>
            </a:r>
          </a:p>
          <a:p>
            <a:pPr marL="177800" indent="0">
              <a:buNone/>
            </a:pPr>
            <a:r>
              <a:rPr lang="en-US" sz="1200" dirty="0">
                <a:latin typeface="+mn-lt"/>
                <a:cs typeface="Arial" panose="020B0604020202020204" pitchFamily="34" charset="0"/>
              </a:rPr>
              <a:t>=$385 Total</a:t>
            </a:r>
          </a:p>
          <a:p>
            <a:pPr marL="177800" indent="0">
              <a:buNone/>
            </a:pPr>
            <a:endParaRPr lang="en-US" sz="1200" dirty="0">
              <a:latin typeface="+mn-lt"/>
              <a:cs typeface="Arial" panose="020B0604020202020204" pitchFamily="34" charset="0"/>
            </a:endParaRPr>
          </a:p>
          <a:p>
            <a:pPr marL="177800" indent="0">
              <a:buNone/>
            </a:pPr>
            <a:r>
              <a:rPr lang="en-US" sz="1200" dirty="0">
                <a:latin typeface="+mn-lt"/>
                <a:cs typeface="Arial" panose="020B0604020202020204" pitchFamily="34" charset="0"/>
              </a:rPr>
              <a:t>$185 SSDI </a:t>
            </a:r>
          </a:p>
          <a:p>
            <a:pPr>
              <a:buFontTx/>
              <a:buChar char="-"/>
            </a:pPr>
            <a:r>
              <a:rPr lang="en-US" sz="1200" dirty="0">
                <a:latin typeface="+mn-lt"/>
                <a:cs typeface="Arial" panose="020B0604020202020204" pitchFamily="34" charset="0"/>
              </a:rPr>
              <a:t>$20 (general income exclusion)</a:t>
            </a:r>
          </a:p>
          <a:p>
            <a:pPr marL="177800" indent="0">
              <a:buNone/>
            </a:pPr>
            <a:r>
              <a:rPr lang="en-US" sz="1200" dirty="0">
                <a:latin typeface="+mn-lt"/>
                <a:cs typeface="Arial" panose="020B0604020202020204" pitchFamily="34" charset="0"/>
              </a:rPr>
              <a:t>= $165 countable unearned income </a:t>
            </a:r>
          </a:p>
          <a:p>
            <a:pPr marL="177800" indent="0">
              <a:buNone/>
            </a:pPr>
            <a:endParaRPr lang="en-US" sz="1200" dirty="0">
              <a:latin typeface="+mn-lt"/>
              <a:cs typeface="Arial" panose="020B0604020202020204" pitchFamily="34" charset="0"/>
            </a:endParaRPr>
          </a:p>
          <a:p>
            <a:pPr marL="177800" indent="0">
              <a:buNone/>
            </a:pPr>
            <a:r>
              <a:rPr lang="en-US" sz="1200" dirty="0">
                <a:latin typeface="+mn-lt"/>
                <a:cs typeface="Arial" panose="020B0604020202020204" pitchFamily="34" charset="0"/>
              </a:rPr>
              <a:t>$200 Gross wages </a:t>
            </a:r>
          </a:p>
          <a:p>
            <a:pPr>
              <a:buFontTx/>
              <a:buChar char="-"/>
            </a:pPr>
            <a:r>
              <a:rPr lang="en-US" sz="1200" dirty="0">
                <a:latin typeface="+mn-lt"/>
                <a:cs typeface="Arial" panose="020B0604020202020204" pitchFamily="34" charset="0"/>
              </a:rPr>
              <a:t>$65 earned income exclusion </a:t>
            </a:r>
          </a:p>
          <a:p>
            <a:pPr marL="177800" indent="0">
              <a:buNone/>
            </a:pPr>
            <a:r>
              <a:rPr lang="en-US" sz="1200" dirty="0">
                <a:latin typeface="+mn-lt"/>
                <a:cs typeface="Arial" panose="020B0604020202020204" pitchFamily="34" charset="0"/>
              </a:rPr>
              <a:t>=$135 divided by ½ = $67.50 countable earned income</a:t>
            </a:r>
          </a:p>
          <a:p>
            <a:pPr marL="177800" indent="0">
              <a:buNone/>
            </a:pPr>
            <a:endParaRPr lang="en-US" sz="1200" dirty="0">
              <a:latin typeface="+mn-lt"/>
              <a:cs typeface="Arial" panose="020B0604020202020204" pitchFamily="34" charset="0"/>
            </a:endParaRPr>
          </a:p>
          <a:p>
            <a:pPr marL="177800" indent="0">
              <a:buNone/>
            </a:pPr>
            <a:r>
              <a:rPr lang="en-US" sz="1200" dirty="0">
                <a:latin typeface="+mn-lt"/>
                <a:cs typeface="Arial" panose="020B0604020202020204" pitchFamily="34" charset="0"/>
              </a:rPr>
              <a:t>$783 (SSI Federal Benefit Rate) – $165 (countable unearned income) = $618 - $67.50 (countable earned income)  = $550.50 (SSI Federal Benefit)</a:t>
            </a:r>
          </a:p>
        </p:txBody>
      </p:sp>
      <p:sp>
        <p:nvSpPr>
          <p:cNvPr id="6" name="TextBox 5"/>
          <p:cNvSpPr txBox="1"/>
          <p:nvPr/>
        </p:nvSpPr>
        <p:spPr>
          <a:xfrm>
            <a:off x="457200" y="5236427"/>
            <a:ext cx="4038599" cy="830997"/>
          </a:xfrm>
          <a:prstGeom prst="rect">
            <a:avLst/>
          </a:prstGeom>
          <a:noFill/>
          <a:ln w="38100">
            <a:solidFill>
              <a:srgbClr val="FF0000"/>
            </a:solidFill>
          </a:ln>
        </p:spPr>
        <p:txBody>
          <a:bodyPr wrap="square" rtlCol="0">
            <a:spAutoFit/>
          </a:bodyPr>
          <a:lstStyle/>
          <a:p>
            <a:r>
              <a:rPr lang="en-US" sz="1600" dirty="0"/>
              <a:t>Although SSI benefits will be reduced, </a:t>
            </a:r>
            <a:r>
              <a:rPr lang="en-US" sz="1600" b="1" dirty="0"/>
              <a:t>overall income will be more</a:t>
            </a:r>
            <a:r>
              <a:rPr lang="en-US" sz="1600" dirty="0"/>
              <a:t> when a beneficiary is working! </a:t>
            </a:r>
          </a:p>
        </p:txBody>
      </p:sp>
    </p:spTree>
    <p:extLst>
      <p:ext uri="{BB962C8B-B14F-4D97-AF65-F5344CB8AC3E}">
        <p14:creationId xmlns:p14="http://schemas.microsoft.com/office/powerpoint/2010/main" val="3877128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Student Earned Income Exclusion</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buClr>
                <a:srgbClr val="000000"/>
              </a:buClr>
              <a:buSzPct val="100000"/>
            </a:pPr>
            <a:r>
              <a:rPr lang="en-US" sz="1800" dirty="0"/>
              <a:t>For individuals under age 22 and regularly attending school, we do not count up to $1,900 of earned income per month when we figure the SSI payment amount. The maximum yearly exclusion is $7,670. </a:t>
            </a:r>
          </a:p>
          <a:p>
            <a:pPr>
              <a:buClr>
                <a:srgbClr val="000000"/>
              </a:buClr>
              <a:buSzPct val="100000"/>
            </a:pPr>
            <a:endParaRPr lang="en-US" sz="2000" dirty="0"/>
          </a:p>
          <a:p>
            <a:pPr>
              <a:buClr>
                <a:srgbClr val="000000"/>
              </a:buClr>
              <a:buSzPct val="100000"/>
            </a:pPr>
            <a:r>
              <a:rPr lang="en-US" sz="2000" dirty="0"/>
              <a:t>Regularly Attending School-</a:t>
            </a:r>
          </a:p>
          <a:p>
            <a:pPr marL="342900" indent="-342900">
              <a:buFont typeface="Arial" panose="020B0604020202020204" pitchFamily="34" charset="0"/>
              <a:buChar char="•"/>
            </a:pPr>
            <a:r>
              <a:rPr lang="en-US" sz="1800" dirty="0"/>
              <a:t>In a college or university for at least 8 hours a week; or</a:t>
            </a:r>
          </a:p>
          <a:p>
            <a:pPr marL="342900" indent="-342900">
              <a:buFont typeface="Arial" panose="020B0604020202020204" pitchFamily="34" charset="0"/>
              <a:buChar char="•"/>
            </a:pPr>
            <a:r>
              <a:rPr lang="en-US" sz="1800" dirty="0"/>
              <a:t>In grades 7-12 for at least 12 hours a week; or</a:t>
            </a:r>
          </a:p>
          <a:p>
            <a:pPr marL="342900" indent="-342900">
              <a:buFont typeface="Arial" panose="020B0604020202020204" pitchFamily="34" charset="0"/>
              <a:buChar char="•"/>
            </a:pPr>
            <a:r>
              <a:rPr lang="en-US" sz="1800" dirty="0"/>
              <a:t>In a training course to prepare for employment for at least 12 hours a week (15 hours a week if the course involves shop practice); or</a:t>
            </a:r>
          </a:p>
          <a:p>
            <a:pPr marL="342900" indent="-342900">
              <a:buFont typeface="Arial" panose="020B0604020202020204" pitchFamily="34" charset="0"/>
              <a:buChar char="•"/>
            </a:pPr>
            <a:r>
              <a:rPr lang="en-US" sz="1800" dirty="0"/>
              <a:t>Home schooling if instructed in grades 7-12 for at least 12 hours a week</a:t>
            </a:r>
          </a:p>
          <a:p>
            <a:pPr>
              <a:buClr>
                <a:srgbClr val="000000"/>
              </a:buClr>
              <a:buSzPct val="100000"/>
            </a:pPr>
            <a:endParaRPr lang="en-US" sz="2000" dirty="0"/>
          </a:p>
          <a:p>
            <a:pPr>
              <a:buClr>
                <a:srgbClr val="000000"/>
              </a:buClr>
              <a:buSzPct val="100000"/>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
        <p:nvSpPr>
          <p:cNvPr id="2" name="TextBox 1"/>
          <p:cNvSpPr txBox="1"/>
          <p:nvPr/>
        </p:nvSpPr>
        <p:spPr>
          <a:xfrm>
            <a:off x="300832" y="5827059"/>
            <a:ext cx="8672839" cy="553998"/>
          </a:xfrm>
          <a:prstGeom prst="rect">
            <a:avLst/>
          </a:prstGeom>
          <a:noFill/>
        </p:spPr>
        <p:txBody>
          <a:bodyPr wrap="square" rtlCol="0">
            <a:spAutoFit/>
          </a:bodyPr>
          <a:lstStyle/>
          <a:p>
            <a:pPr algn="ctr"/>
            <a:r>
              <a:rPr lang="en-US" sz="1600" dirty="0">
                <a:hlinkClick r:id="rId5"/>
              </a:rPr>
              <a:t>https://www.ssa.gov/ssi/spotlights/spot-student-earned-income.htm</a:t>
            </a:r>
            <a:endParaRPr lang="en-US" sz="1600" dirty="0"/>
          </a:p>
          <a:p>
            <a:endParaRPr lang="en-US" dirty="0"/>
          </a:p>
        </p:txBody>
      </p:sp>
    </p:spTree>
    <p:extLst>
      <p:ext uri="{BB962C8B-B14F-4D97-AF65-F5344CB8AC3E}">
        <p14:creationId xmlns:p14="http://schemas.microsoft.com/office/powerpoint/2010/main" val="1803162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Section 1619(a)</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buClr>
                <a:srgbClr val="000000"/>
              </a:buClr>
              <a:buSzPct val="100000"/>
            </a:pPr>
            <a:r>
              <a:rPr lang="en-US" sz="2000" dirty="0"/>
              <a:t>A beneficiary can receive SSI cash payments even when earned income is at the SGA level. </a:t>
            </a:r>
          </a:p>
          <a:p>
            <a:pPr>
              <a:buClr>
                <a:srgbClr val="000000"/>
              </a:buClr>
              <a:buSzPct val="100000"/>
            </a:pPr>
            <a:endParaRPr lang="en-US" sz="2000" dirty="0"/>
          </a:p>
          <a:p>
            <a:pPr>
              <a:buClr>
                <a:srgbClr val="000000"/>
              </a:buClr>
              <a:buSzPct val="100000"/>
            </a:pPr>
            <a:r>
              <a:rPr lang="en-US" sz="2000" dirty="0"/>
              <a:t>To qualify, a beneficiary must:</a:t>
            </a:r>
          </a:p>
          <a:p>
            <a:pPr marL="342900" indent="-342900">
              <a:buClr>
                <a:srgbClr val="000000"/>
              </a:buClr>
              <a:buSzPct val="100000"/>
              <a:buFont typeface="Arial" panose="020B0604020202020204" pitchFamily="34" charset="0"/>
              <a:buChar char="•"/>
            </a:pPr>
            <a:r>
              <a:rPr lang="en-US" sz="2000" dirty="0"/>
              <a:t>Have been eligible for an SSI payment for at least 1 month before SGA level work begins; and</a:t>
            </a:r>
          </a:p>
          <a:p>
            <a:pPr marL="342900" indent="-342900">
              <a:buClr>
                <a:srgbClr val="000000"/>
              </a:buClr>
              <a:buSzPct val="100000"/>
              <a:buFont typeface="Arial" panose="020B0604020202020204" pitchFamily="34" charset="0"/>
              <a:buChar char="•"/>
            </a:pPr>
            <a:r>
              <a:rPr lang="en-US" sz="2000" dirty="0"/>
              <a:t>Still be disabled; and</a:t>
            </a:r>
          </a:p>
          <a:p>
            <a:pPr marL="342900" indent="-342900">
              <a:buClr>
                <a:srgbClr val="000000"/>
              </a:buClr>
              <a:buSzPct val="100000"/>
              <a:buFont typeface="Arial" panose="020B0604020202020204" pitchFamily="34" charset="0"/>
              <a:buChar char="•"/>
            </a:pPr>
            <a:r>
              <a:rPr lang="en-US" sz="2000" dirty="0"/>
              <a:t>Meet all other eligibility rules, including income and resource tests. </a:t>
            </a:r>
          </a:p>
          <a:p>
            <a:pPr>
              <a:buClr>
                <a:srgbClr val="000000"/>
              </a:buClr>
              <a:buSzPct val="100000"/>
            </a:pPr>
            <a:endParaRPr lang="en-US" sz="2000" dirty="0"/>
          </a:p>
          <a:p>
            <a:pPr>
              <a:buClr>
                <a:srgbClr val="000000"/>
              </a:buClr>
              <a:buSzPct val="100000"/>
            </a:pPr>
            <a:r>
              <a:rPr lang="en-US" sz="2000" dirty="0"/>
              <a:t>Under 1619(a), a beneficiary can receive their gross income from wages, an SSI payment (calculated based on wages) and Medicaid. </a:t>
            </a:r>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725536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Section 1619(a)</a:t>
            </a:r>
          </a:p>
        </p:txBody>
      </p:sp>
      <p:sp>
        <p:nvSpPr>
          <p:cNvPr id="142" name="Shape 142"/>
          <p:cNvSpPr txBox="1"/>
          <p:nvPr/>
        </p:nvSpPr>
        <p:spPr>
          <a:xfrm>
            <a:off x="300832" y="1733549"/>
            <a:ext cx="8675686" cy="4645026"/>
          </a:xfrm>
          <a:prstGeom prst="rect">
            <a:avLst/>
          </a:prstGeom>
          <a:noFill/>
          <a:ln>
            <a:noFill/>
          </a:ln>
        </p:spPr>
        <p:txBody>
          <a:bodyPr lIns="91425" tIns="45700" rIns="91425" bIns="45700" anchor="t" anchorCtr="0">
            <a:noAutofit/>
          </a:bodyPr>
          <a:lstStyle/>
          <a:p>
            <a:pPr algn="ctr">
              <a:buClr>
                <a:srgbClr val="000000"/>
              </a:buClr>
              <a:buSzPct val="100000"/>
            </a:pPr>
            <a:r>
              <a:rPr lang="en-US" sz="2000" b="1" dirty="0"/>
              <a:t>Example </a:t>
            </a:r>
          </a:p>
          <a:p>
            <a:pPr algn="ctr">
              <a:buClr>
                <a:srgbClr val="000000"/>
              </a:buClr>
              <a:buSzPct val="100000"/>
            </a:pPr>
            <a:endParaRPr lang="en-US" sz="2000" b="1" dirty="0"/>
          </a:p>
          <a:p>
            <a:pPr>
              <a:buClr>
                <a:srgbClr val="000000"/>
              </a:buClr>
              <a:buSzPct val="100000"/>
            </a:pPr>
            <a:r>
              <a:rPr lang="en-US" sz="2000" dirty="0"/>
              <a:t>Beneficiary has been receiving SSI for six months and returns to work making $1300 per month in gross wages.</a:t>
            </a:r>
          </a:p>
          <a:p>
            <a:pPr>
              <a:buClr>
                <a:srgbClr val="000000"/>
              </a:buClr>
              <a:buSzPct val="100000"/>
            </a:pPr>
            <a:endParaRPr lang="en-US" sz="2000" dirty="0"/>
          </a:p>
          <a:p>
            <a:pPr>
              <a:buClr>
                <a:srgbClr val="000000"/>
              </a:buClr>
              <a:buSzPct val="100000"/>
            </a:pPr>
            <a:r>
              <a:rPr lang="en-US" sz="2000" dirty="0"/>
              <a:t>$1300 (gross wages)</a:t>
            </a:r>
          </a:p>
          <a:p>
            <a:pPr marL="342900" indent="-342900">
              <a:buClr>
                <a:srgbClr val="000000"/>
              </a:buClr>
              <a:buSzPct val="100000"/>
              <a:buFontTx/>
              <a:buChar char="-"/>
            </a:pPr>
            <a:r>
              <a:rPr lang="en-US" sz="2000" dirty="0"/>
              <a:t>$20 (general income exclusion)</a:t>
            </a:r>
          </a:p>
          <a:p>
            <a:pPr>
              <a:buClr>
                <a:srgbClr val="000000"/>
              </a:buClr>
              <a:buSzPct val="100000"/>
            </a:pPr>
            <a:r>
              <a:rPr lang="en-US" sz="2000" dirty="0"/>
              <a:t>= $1280</a:t>
            </a:r>
          </a:p>
          <a:p>
            <a:pPr marL="342900" indent="-342900">
              <a:buClr>
                <a:srgbClr val="000000"/>
              </a:buClr>
              <a:buSzPct val="100000"/>
              <a:buFontTx/>
              <a:buChar char="-"/>
            </a:pPr>
            <a:r>
              <a:rPr lang="en-US" sz="2000" dirty="0"/>
              <a:t>$65 (earned income exclusion)</a:t>
            </a:r>
          </a:p>
          <a:p>
            <a:pPr>
              <a:buClr>
                <a:srgbClr val="000000"/>
              </a:buClr>
              <a:buSzPct val="100000"/>
            </a:pPr>
            <a:r>
              <a:rPr lang="en-US" sz="2000" dirty="0"/>
              <a:t>= $1215 divided by ½ = $607.50 (countable income)</a:t>
            </a:r>
          </a:p>
          <a:p>
            <a:pPr>
              <a:buClr>
                <a:srgbClr val="000000"/>
              </a:buClr>
              <a:buSzPct val="100000"/>
            </a:pPr>
            <a:endParaRPr lang="en-US" sz="2000" dirty="0"/>
          </a:p>
          <a:p>
            <a:pPr>
              <a:buClr>
                <a:srgbClr val="000000"/>
              </a:buClr>
              <a:buSzPct val="100000"/>
            </a:pPr>
            <a:r>
              <a:rPr lang="en-US" sz="2000" dirty="0"/>
              <a:t>$783 (Federal Benefit Rate) - $607.50 (countable income) = $175.50 </a:t>
            </a:r>
          </a:p>
          <a:p>
            <a:pPr>
              <a:buClr>
                <a:srgbClr val="000000"/>
              </a:buClr>
              <a:buSzPct val="100000"/>
            </a:pPr>
            <a:endParaRPr lang="en-US" sz="2000" dirty="0"/>
          </a:p>
          <a:p>
            <a:pPr>
              <a:buClr>
                <a:srgbClr val="000000"/>
              </a:buClr>
              <a:buSzPct val="100000"/>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Tree>
    <p:extLst>
      <p:ext uri="{BB962C8B-B14F-4D97-AF65-F5344CB8AC3E}">
        <p14:creationId xmlns:p14="http://schemas.microsoft.com/office/powerpoint/2010/main" val="2037702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140" name="Shape 140"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141" name="Shape 141"/>
          <p:cNvSpPr txBox="1"/>
          <p:nvPr/>
        </p:nvSpPr>
        <p:spPr>
          <a:xfrm>
            <a:off x="0" y="987425"/>
            <a:ext cx="9144000" cy="523874"/>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Section 1619(b)</a:t>
            </a:r>
          </a:p>
        </p:txBody>
      </p:sp>
      <p:sp>
        <p:nvSpPr>
          <p:cNvPr id="142" name="Shape 142"/>
          <p:cNvSpPr txBox="1"/>
          <p:nvPr/>
        </p:nvSpPr>
        <p:spPr>
          <a:xfrm>
            <a:off x="234157" y="1681955"/>
            <a:ext cx="8675686" cy="4645026"/>
          </a:xfrm>
          <a:prstGeom prst="rect">
            <a:avLst/>
          </a:prstGeom>
          <a:noFill/>
          <a:ln>
            <a:noFill/>
          </a:ln>
        </p:spPr>
        <p:txBody>
          <a:bodyPr lIns="91425" tIns="45700" rIns="91425" bIns="45700" anchor="t" anchorCtr="0">
            <a:noAutofit/>
          </a:bodyPr>
          <a:lstStyle/>
          <a:p>
            <a:pPr>
              <a:buClr>
                <a:srgbClr val="000000"/>
              </a:buClr>
              <a:buSzPct val="100000"/>
            </a:pPr>
            <a:r>
              <a:rPr lang="en-US" sz="2000" dirty="0"/>
              <a:t>After returning to work, Medicaid coverage can continue even if earnings become too high for an SSI cash payment. </a:t>
            </a:r>
          </a:p>
          <a:p>
            <a:pPr>
              <a:buClr>
                <a:srgbClr val="000000"/>
              </a:buClr>
              <a:buSzPct val="100000"/>
            </a:pPr>
            <a:endParaRPr lang="en-US" sz="2000" dirty="0"/>
          </a:p>
          <a:p>
            <a:pPr>
              <a:buClr>
                <a:srgbClr val="000000"/>
              </a:buClr>
              <a:buSzPct val="100000"/>
            </a:pPr>
            <a:r>
              <a:rPr lang="en-US" sz="2000" dirty="0"/>
              <a:t>To qualify, a beneficiary must meet </a:t>
            </a:r>
            <a:r>
              <a:rPr lang="en-US" sz="2000" b="1" dirty="0"/>
              <a:t>ALL</a:t>
            </a:r>
            <a:r>
              <a:rPr lang="en-US" sz="2000" dirty="0"/>
              <a:t> of the following:</a:t>
            </a:r>
          </a:p>
          <a:p>
            <a:pPr marL="342900" indent="-342900">
              <a:buFont typeface="Arial" panose="020B0604020202020204" pitchFamily="34" charset="0"/>
              <a:buChar char="•"/>
            </a:pPr>
            <a:r>
              <a:rPr lang="en-US" sz="2000" dirty="0"/>
              <a:t>Were eligible for an SSI cash payment for at least 1 month;</a:t>
            </a:r>
          </a:p>
          <a:p>
            <a:pPr marL="342900" indent="-342900">
              <a:buFont typeface="Arial" panose="020B0604020202020204" pitchFamily="34" charset="0"/>
              <a:buChar char="•"/>
            </a:pPr>
            <a:r>
              <a:rPr lang="en-US" sz="2000" dirty="0"/>
              <a:t>Would be eligible for cash payment except for earnings;</a:t>
            </a:r>
          </a:p>
          <a:p>
            <a:pPr marL="342900" indent="-342900">
              <a:buFont typeface="Arial" panose="020B0604020202020204" pitchFamily="34" charset="0"/>
              <a:buChar char="•"/>
            </a:pPr>
            <a:r>
              <a:rPr lang="en-US" sz="2000" dirty="0"/>
              <a:t>Still be disabled;</a:t>
            </a:r>
          </a:p>
          <a:p>
            <a:pPr marL="342900" indent="-342900">
              <a:buFont typeface="Arial" panose="020B0604020202020204" pitchFamily="34" charset="0"/>
              <a:buChar char="•"/>
            </a:pPr>
            <a:r>
              <a:rPr lang="en-US" sz="2000" dirty="0"/>
              <a:t>Still meet all other eligibility rules, including the resources test;</a:t>
            </a:r>
          </a:p>
          <a:p>
            <a:pPr marL="342900" indent="-342900">
              <a:buFont typeface="Arial" panose="020B0604020202020204" pitchFamily="34" charset="0"/>
              <a:buChar char="•"/>
            </a:pPr>
            <a:r>
              <a:rPr lang="en-US" sz="2000" dirty="0"/>
              <a:t>Need Medicaid in order to work; and</a:t>
            </a:r>
          </a:p>
          <a:p>
            <a:pPr marL="342900" indent="-342900">
              <a:buFont typeface="Arial" panose="020B0604020202020204" pitchFamily="34" charset="0"/>
              <a:buChar char="•"/>
            </a:pPr>
            <a:r>
              <a:rPr lang="en-US" sz="2000" dirty="0"/>
              <a:t>Have gross earned income that is insufficient to replace SSI, Medicaid, and any publicly funded attendant care.</a:t>
            </a:r>
          </a:p>
          <a:p>
            <a:endParaRPr lang="en-US" sz="2000" dirty="0"/>
          </a:p>
          <a:p>
            <a:r>
              <a:rPr lang="en-US" sz="2000" dirty="0"/>
              <a:t>Under 1619(b), a beneficiary will receive income from gross wages and Medicaid but no SSI payment.</a:t>
            </a:r>
          </a:p>
          <a:p>
            <a:pPr>
              <a:buClr>
                <a:srgbClr val="000000"/>
              </a:buClr>
              <a:buSzPct val="100000"/>
            </a:pPr>
            <a:endParaRPr lang="en-US" sz="2000" dirty="0"/>
          </a:p>
        </p:txBody>
      </p:sp>
      <p:sp>
        <p:nvSpPr>
          <p:cNvPr id="144" name="Shape 144"/>
          <p:cNvSpPr txBox="1"/>
          <p:nvPr/>
        </p:nvSpPr>
        <p:spPr>
          <a:xfrm>
            <a:off x="0" y="6497637"/>
            <a:ext cx="9144000" cy="369886"/>
          </a:xfrm>
          <a:prstGeom prst="rect">
            <a:avLst/>
          </a:prstGeom>
          <a:solidFill>
            <a:srgbClr val="DDD9C3"/>
          </a:solidFill>
          <a:ln>
            <a:noFill/>
          </a:ln>
        </p:spPr>
        <p:txBody>
          <a:bodyPr lIns="91425" tIns="45700" rIns="91425" bIns="45700" anchor="t" anchorCtr="0">
            <a:noAutofit/>
          </a:bodyPr>
          <a:lstStyle/>
          <a:p>
            <a:pPr algn="ctr">
              <a:buClr>
                <a:srgbClr val="10253F"/>
              </a:buClr>
              <a:buSzPct val="25000"/>
              <a:buFont typeface="Arial"/>
              <a:buNone/>
            </a:pPr>
            <a:r>
              <a:rPr lang="en-US" sz="1800" b="1">
                <a:solidFill>
                  <a:srgbClr val="10253F"/>
                </a:solidFill>
              </a:rPr>
              <a:t>www.socialsecurity.gov</a:t>
            </a:r>
          </a:p>
        </p:txBody>
      </p:sp>
      <p:sp>
        <p:nvSpPr>
          <p:cNvPr id="3" name="TextBox 2"/>
          <p:cNvSpPr txBox="1"/>
          <p:nvPr/>
        </p:nvSpPr>
        <p:spPr>
          <a:xfrm>
            <a:off x="0" y="6042212"/>
            <a:ext cx="9072282" cy="553998"/>
          </a:xfrm>
          <a:prstGeom prst="rect">
            <a:avLst/>
          </a:prstGeom>
          <a:noFill/>
        </p:spPr>
        <p:txBody>
          <a:bodyPr wrap="square" rtlCol="0">
            <a:spAutoFit/>
          </a:bodyPr>
          <a:lstStyle/>
          <a:p>
            <a:pPr algn="ctr"/>
            <a:r>
              <a:rPr lang="en-US" sz="1600" dirty="0">
                <a:hlinkClick r:id="rId5"/>
              </a:rPr>
              <a:t>https://www.ssa.gov/disabilityresearch/wi/1619b.htm</a:t>
            </a:r>
            <a:endParaRPr lang="en-US" sz="1600" dirty="0"/>
          </a:p>
          <a:p>
            <a:endParaRPr lang="en-US" dirty="0"/>
          </a:p>
        </p:txBody>
      </p:sp>
    </p:spTree>
    <p:extLst>
      <p:ext uri="{BB962C8B-B14F-4D97-AF65-F5344CB8AC3E}">
        <p14:creationId xmlns:p14="http://schemas.microsoft.com/office/powerpoint/2010/main" val="255675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Shape 634"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635" name="Shape 635"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636" name="Shape 636"/>
          <p:cNvSpPr txBox="1"/>
          <p:nvPr/>
        </p:nvSpPr>
        <p:spPr>
          <a:xfrm>
            <a:off x="0" y="987425"/>
            <a:ext cx="9144000" cy="545540"/>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Reporting Work </a:t>
            </a:r>
          </a:p>
        </p:txBody>
      </p:sp>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457200" y="1600200"/>
            <a:ext cx="8229600" cy="5059017"/>
          </a:xfrm>
        </p:spPr>
        <p:txBody>
          <a:bodyPr/>
          <a:lstStyle/>
          <a:p>
            <a:r>
              <a:rPr lang="en-US" sz="2400" dirty="0"/>
              <a:t>Online: You can create a free my Social Security account to use the online wage reporting tool, whether you receive SSI, SSDI or both.</a:t>
            </a:r>
          </a:p>
          <a:p>
            <a:r>
              <a:rPr lang="en-US" sz="2400" dirty="0"/>
              <a:t>Mobile App: If you receive SSI, you can download the SSI Wage Reporting app onto your smartphone, which allows you to </a:t>
            </a:r>
            <a:r>
              <a:rPr lang="en-US" sz="2400" dirty="0" err="1"/>
              <a:t>ealily</a:t>
            </a:r>
            <a:r>
              <a:rPr lang="en-US" sz="2400" dirty="0"/>
              <a:t> report your wages. </a:t>
            </a:r>
          </a:p>
          <a:p>
            <a:r>
              <a:rPr lang="en-US" sz="2400" dirty="0"/>
              <a:t>Telephone Wage Reporting: If you receive SSI, you may be able to report your monthly wages over the telephone. Please contact the local Social Security office to see if this option can work for you. </a:t>
            </a:r>
          </a:p>
          <a:p>
            <a:r>
              <a:rPr lang="en-US" sz="2400" dirty="0"/>
              <a:t>Your local Social Security filed office: You can mail or fax your paystubs to your local Social Security field office. </a:t>
            </a:r>
          </a:p>
        </p:txBody>
      </p:sp>
    </p:spTree>
    <p:extLst>
      <p:ext uri="{BB962C8B-B14F-4D97-AF65-F5344CB8AC3E}">
        <p14:creationId xmlns:p14="http://schemas.microsoft.com/office/powerpoint/2010/main" val="2403230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Shape 634" descr="11124_SSA_PPT_TemplateInterior2v2.jpg"/>
          <p:cNvPicPr preferRelativeResize="0"/>
          <p:nvPr/>
        </p:nvPicPr>
        <p:blipFill rotWithShape="1">
          <a:blip r:embed="rId3">
            <a:alphaModFix/>
          </a:blip>
          <a:srcRect b="86419"/>
          <a:stretch/>
        </p:blipFill>
        <p:spPr>
          <a:xfrm>
            <a:off x="0" y="0"/>
            <a:ext cx="9144000" cy="1081086"/>
          </a:xfrm>
          <a:prstGeom prst="rect">
            <a:avLst/>
          </a:prstGeom>
          <a:noFill/>
          <a:ln>
            <a:noFill/>
          </a:ln>
        </p:spPr>
      </p:pic>
      <p:pic>
        <p:nvPicPr>
          <p:cNvPr id="635" name="Shape 635" descr="SSA_Logo301_186_taglineA.eps"/>
          <p:cNvPicPr preferRelativeResize="0"/>
          <p:nvPr/>
        </p:nvPicPr>
        <p:blipFill rotWithShape="1">
          <a:blip r:embed="rId4">
            <a:alphaModFix/>
          </a:blip>
          <a:srcRect/>
          <a:stretch/>
        </p:blipFill>
        <p:spPr>
          <a:xfrm>
            <a:off x="7499350" y="165100"/>
            <a:ext cx="1404936" cy="577850"/>
          </a:xfrm>
          <a:prstGeom prst="rect">
            <a:avLst/>
          </a:prstGeom>
          <a:noFill/>
          <a:ln>
            <a:noFill/>
          </a:ln>
        </p:spPr>
      </p:pic>
      <p:sp>
        <p:nvSpPr>
          <p:cNvPr id="636" name="Shape 636"/>
          <p:cNvSpPr txBox="1"/>
          <p:nvPr/>
        </p:nvSpPr>
        <p:spPr>
          <a:xfrm>
            <a:off x="0" y="987425"/>
            <a:ext cx="9144000" cy="545540"/>
          </a:xfrm>
          <a:prstGeom prst="rect">
            <a:avLst/>
          </a:prstGeom>
          <a:solidFill>
            <a:srgbClr val="10253F"/>
          </a:solidFill>
          <a:ln>
            <a:noFill/>
          </a:ln>
        </p:spPr>
        <p:txBody>
          <a:bodyPr lIns="91425" tIns="45700" rIns="91425" bIns="45700" anchor="t" anchorCtr="0">
            <a:noAutofit/>
          </a:bodyPr>
          <a:lstStyle/>
          <a:p>
            <a:pPr>
              <a:buClr>
                <a:srgbClr val="FFFFFF"/>
              </a:buClr>
              <a:buSzPct val="25000"/>
              <a:buFont typeface="Arial"/>
              <a:buNone/>
            </a:pPr>
            <a:r>
              <a:rPr lang="en-US" sz="2800" b="1" dirty="0">
                <a:solidFill>
                  <a:srgbClr val="FFFFFF"/>
                </a:solidFill>
              </a:rPr>
              <a:t>Overpayments </a:t>
            </a:r>
          </a:p>
        </p:txBody>
      </p:sp>
      <p:sp>
        <p:nvSpPr>
          <p:cNvPr id="7" name="Text Placeholder 6"/>
          <p:cNvSpPr>
            <a:spLocks noGrp="1"/>
          </p:cNvSpPr>
          <p:nvPr>
            <p:ph type="body" idx="1"/>
          </p:nvPr>
        </p:nvSpPr>
        <p:spPr>
          <a:xfrm>
            <a:off x="0" y="1600200"/>
            <a:ext cx="9144000" cy="5143500"/>
          </a:xfrm>
        </p:spPr>
        <p:txBody>
          <a:bodyPr/>
          <a:lstStyle/>
          <a:p>
            <a:r>
              <a:rPr lang="en-US" sz="1800" dirty="0"/>
              <a:t>An overpayment happens when you receive a higher cash payment from Social Security than what you were owed for that month. </a:t>
            </a:r>
          </a:p>
          <a:p>
            <a:r>
              <a:rPr lang="en-US" sz="1800" dirty="0"/>
              <a:t>If you have been overpaid, you are responsible for paying it back to Social Security. </a:t>
            </a:r>
          </a:p>
          <a:p>
            <a:r>
              <a:rPr lang="en-US" sz="1800" dirty="0"/>
              <a:t>If you think you have been overpaid, don’t spend the money! Social Security will send you a notice explaining the overpayment with a request for you to repay the amount within 30 days of the notice. </a:t>
            </a:r>
          </a:p>
          <a:p>
            <a:r>
              <a:rPr lang="en-US" sz="1800" dirty="0"/>
              <a:t>If receiving SSDI, Social Security will withhold the full amount of your benefit each month, unless you request a lesser withholding amount. </a:t>
            </a:r>
          </a:p>
          <a:p>
            <a:r>
              <a:rPr lang="en-US" sz="1800" dirty="0"/>
              <a:t>If receiving SSI, Social Security will withhold 10% of the federal benefit rate each month to recover the overpayment. </a:t>
            </a:r>
          </a:p>
          <a:p>
            <a:r>
              <a:rPr lang="en-US" sz="1800" dirty="0"/>
              <a:t>If you don’t agree that you have been overpaid or if you believe the amount is incorrect, you can file form SSA-561 for an appeal. Must submit within 60 days from when you receive the overpayment notice. </a:t>
            </a:r>
          </a:p>
          <a:p>
            <a:r>
              <a:rPr lang="en-US" sz="1800" dirty="0"/>
              <a:t>Another option is the filing form SSA-632, Request for Waiver of Overpayment Recovery. There is no time limit for filing a waiver but you must prove that the overpayment wasn’t your fault and that paying the money back would cause you financial hardship. </a:t>
            </a:r>
          </a:p>
          <a:p>
            <a:pPr marL="203200" indent="0">
              <a:buNone/>
            </a:pPr>
            <a:endParaRPr lang="en-US" dirty="0"/>
          </a:p>
        </p:txBody>
      </p:sp>
    </p:spTree>
    <p:extLst>
      <p:ext uri="{BB962C8B-B14F-4D97-AF65-F5344CB8AC3E}">
        <p14:creationId xmlns:p14="http://schemas.microsoft.com/office/powerpoint/2010/main" val="249016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itle 1"/>
          <p:cNvSpPr txBox="1">
            <a:spLocks/>
          </p:cNvSpPr>
          <p:nvPr/>
        </p:nvSpPr>
        <p:spPr bwMode="auto">
          <a:xfrm>
            <a:off x="0" y="-1"/>
            <a:ext cx="91313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defTabSz="914400">
              <a:spcBef>
                <a:spcPct val="0"/>
              </a:spcBef>
              <a:buFontTx/>
              <a:buNone/>
            </a:pPr>
            <a:r>
              <a:rPr lang="en-US" altLang="en-US" sz="4800" i="1" dirty="0">
                <a:solidFill>
                  <a:srgbClr val="D12229"/>
                </a:solidFill>
                <a:latin typeface="Georgia" panose="02040502050405020303" pitchFamily="18" charset="0"/>
              </a:rPr>
              <a:t>my</a:t>
            </a:r>
            <a:r>
              <a:rPr lang="en-US" altLang="en-US" sz="4800" i="1" dirty="0">
                <a:solidFill>
                  <a:srgbClr val="002060"/>
                </a:solidFill>
                <a:latin typeface="Georgia" panose="02040502050405020303" pitchFamily="18" charset="0"/>
              </a:rPr>
              <a:t> </a:t>
            </a:r>
            <a:r>
              <a:rPr lang="en-US" altLang="en-US" sz="4800" dirty="0">
                <a:solidFill>
                  <a:srgbClr val="0054A6"/>
                </a:solidFill>
                <a:latin typeface="Georgia" panose="02040502050405020303" pitchFamily="18" charset="0"/>
              </a:rPr>
              <a:t>Social Security</a:t>
            </a:r>
          </a:p>
        </p:txBody>
      </p:sp>
      <p:pic>
        <p:nvPicPr>
          <p:cNvPr id="6" name="Picture 5"/>
          <p:cNvPicPr>
            <a:picLocks noChangeAspect="1"/>
          </p:cNvPicPr>
          <p:nvPr/>
        </p:nvPicPr>
        <p:blipFill>
          <a:blip r:embed="rId3"/>
          <a:stretch>
            <a:fillRect/>
          </a:stretch>
        </p:blipFill>
        <p:spPr>
          <a:xfrm>
            <a:off x="-1" y="924792"/>
            <a:ext cx="9144001" cy="4861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888695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7314" y="219075"/>
            <a:ext cx="5331403" cy="6419850"/>
          </a:xfrm>
          <a:prstGeom prst="rect">
            <a:avLst/>
          </a:prstGeom>
        </p:spPr>
      </p:pic>
      <p:sp>
        <p:nvSpPr>
          <p:cNvPr id="4" name="Rectangle 3"/>
          <p:cNvSpPr/>
          <p:nvPr/>
        </p:nvSpPr>
        <p:spPr>
          <a:xfrm>
            <a:off x="2077314" y="1163782"/>
            <a:ext cx="5165150" cy="47174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364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1311" y="4191000"/>
            <a:ext cx="3505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a:ea typeface="+mn-ea"/>
                <a:cs typeface="+mn-cs"/>
              </a:rPr>
              <a:t>Check Application Status</a:t>
            </a:r>
          </a:p>
        </p:txBody>
      </p:sp>
      <p:sp>
        <p:nvSpPr>
          <p:cNvPr id="4" name="Rounded Rectangle 3"/>
          <p:cNvSpPr/>
          <p:nvPr/>
        </p:nvSpPr>
        <p:spPr>
          <a:xfrm>
            <a:off x="471311" y="2514600"/>
            <a:ext cx="3505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a:ea typeface="+mn-ea"/>
                <a:cs typeface="+mn-cs"/>
              </a:rPr>
              <a:t>Request a Replacement Social Security Card</a:t>
            </a:r>
          </a:p>
        </p:txBody>
      </p:sp>
      <p:sp>
        <p:nvSpPr>
          <p:cNvPr id="5" name="Rounded Rectangle 4"/>
          <p:cNvSpPr/>
          <p:nvPr/>
        </p:nvSpPr>
        <p:spPr>
          <a:xfrm>
            <a:off x="4724400" y="2474976"/>
            <a:ext cx="3505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a:ea typeface="+mn-ea"/>
                <a:cs typeface="+mn-cs"/>
              </a:rPr>
              <a:t>Get a Benefit Verification Letter</a:t>
            </a:r>
          </a:p>
        </p:txBody>
      </p:sp>
      <p:sp>
        <p:nvSpPr>
          <p:cNvPr id="6" name="Rounded Rectangle 5"/>
          <p:cNvSpPr/>
          <p:nvPr/>
        </p:nvSpPr>
        <p:spPr>
          <a:xfrm>
            <a:off x="4800600" y="4191000"/>
            <a:ext cx="3505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a:ea typeface="+mn-ea"/>
                <a:cs typeface="+mn-cs"/>
              </a:rPr>
              <a:t>Online Wage Reporting</a:t>
            </a:r>
          </a:p>
        </p:txBody>
      </p:sp>
      <p:sp>
        <p:nvSpPr>
          <p:cNvPr id="7" name="Rectangle 6"/>
          <p:cNvSpPr/>
          <p:nvPr/>
        </p:nvSpPr>
        <p:spPr>
          <a:xfrm>
            <a:off x="990600" y="1139952"/>
            <a:ext cx="7239000" cy="1077218"/>
          </a:xfrm>
          <a:prstGeom prst="rect">
            <a:avLst/>
          </a:prstGeom>
        </p:spPr>
        <p:txBody>
          <a:bodyPr wrap="square">
            <a:spAutoFit/>
          </a:bodyPr>
          <a:lstStyle/>
          <a:p>
            <a:pPr lvl="0" algn="ctr">
              <a:defRPr/>
            </a:pPr>
            <a:r>
              <a:rPr lang="en-US" sz="3200" dirty="0">
                <a:latin typeface="+mj-lt"/>
                <a:cs typeface="Arial" panose="020B0604020202020204" pitchFamily="34" charset="0"/>
              </a:rPr>
              <a:t>Key Transactions with a </a:t>
            </a:r>
          </a:p>
          <a:p>
            <a:pPr lvl="0" algn="ctr">
              <a:defRPr/>
            </a:pPr>
            <a:r>
              <a:rPr lang="en-US" sz="3200" i="1" dirty="0">
                <a:solidFill>
                  <a:srgbClr val="D12229"/>
                </a:solidFill>
                <a:latin typeface="Georgia" pitchFamily="18" charset="0"/>
              </a:rPr>
              <a:t>my</a:t>
            </a:r>
            <a:r>
              <a:rPr lang="en-US" sz="3200" i="1" dirty="0">
                <a:solidFill>
                  <a:srgbClr val="002060"/>
                </a:solidFill>
                <a:latin typeface="Georgia" pitchFamily="18" charset="0"/>
              </a:rPr>
              <a:t> </a:t>
            </a:r>
            <a:r>
              <a:rPr lang="en-US" sz="3200" dirty="0">
                <a:solidFill>
                  <a:srgbClr val="0054A6"/>
                </a:solidFill>
                <a:latin typeface="Georgia" pitchFamily="18" charset="0"/>
              </a:rPr>
              <a:t>Social Security </a:t>
            </a:r>
            <a:r>
              <a:rPr lang="en-US" sz="3200" dirty="0">
                <a:latin typeface="+mj-lt"/>
              </a:rPr>
              <a:t>account</a:t>
            </a:r>
            <a:r>
              <a:rPr lang="en-US" sz="3200" dirty="0">
                <a:latin typeface="+mj-lt"/>
                <a:cs typeface="Arial" panose="020B0604020202020204" pitchFamily="34" charset="0"/>
              </a:rPr>
              <a:t> </a:t>
            </a:r>
          </a:p>
        </p:txBody>
      </p:sp>
    </p:spTree>
    <p:extLst>
      <p:ext uri="{BB962C8B-B14F-4D97-AF65-F5344CB8AC3E}">
        <p14:creationId xmlns:p14="http://schemas.microsoft.com/office/powerpoint/2010/main" val="98351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itchFamily="34" charset="0"/>
                <a:cs typeface="Arial" pitchFamily="34" charset="0"/>
              </a:rPr>
              <a:t>Eligibility Requirements</a:t>
            </a:r>
            <a:endParaRPr lang="en-US" altLang="en-US" sz="2800" b="1" dirty="0">
              <a:solidFill>
                <a:schemeClr val="bg1"/>
              </a:solidFill>
              <a:latin typeface="Arial" panose="020B0604020202020204" pitchFamily="34" charset="0"/>
              <a:cs typeface="Arial" panose="020B0604020202020204" pitchFamily="34" charset="0"/>
            </a:endParaRPr>
          </a:p>
        </p:txBody>
      </p:sp>
      <p:pic>
        <p:nvPicPr>
          <p:cNvPr id="1024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789113"/>
            <a:ext cx="4595812"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noChangeShapeType="1"/>
          </p:cNvCxnSpPr>
          <p:nvPr/>
        </p:nvCxnSpPr>
        <p:spPr bwMode="auto">
          <a:xfrm>
            <a:off x="4724400" y="2057400"/>
            <a:ext cx="0" cy="4343400"/>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024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0613" y="1789113"/>
            <a:ext cx="4243387"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Tree>
    <p:extLst>
      <p:ext uri="{BB962C8B-B14F-4D97-AF65-F5344CB8AC3E}">
        <p14:creationId xmlns:p14="http://schemas.microsoft.com/office/powerpoint/2010/main" val="148319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fontAlgn="base">
              <a:spcBef>
                <a:spcPct val="0"/>
              </a:spcBef>
              <a:spcAft>
                <a:spcPct val="0"/>
              </a:spcAft>
              <a:defRPr/>
            </a:pPr>
            <a:r>
              <a:rPr lang="en-US" altLang="en-US" sz="2800" b="1" dirty="0">
                <a:solidFill>
                  <a:prstClr val="white"/>
                </a:solidFill>
                <a:latin typeface="Arial" panose="020B0604020202020204" pitchFamily="34" charset="0"/>
                <a:ea typeface="MS PGothic" panose="020B0600070205080204" pitchFamily="34" charset="-128"/>
              </a:rPr>
              <a:t>Contacting Information </a:t>
            </a: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fontAlgn="base">
              <a:spcBef>
                <a:spcPct val="0"/>
              </a:spcBef>
              <a:spcAft>
                <a:spcPct val="0"/>
              </a:spcAft>
              <a:defRPr/>
            </a:pPr>
            <a:r>
              <a:rPr lang="en-US" b="1"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www.socialsecurity.gov</a:t>
            </a:r>
          </a:p>
        </p:txBody>
      </p:sp>
      <p:sp>
        <p:nvSpPr>
          <p:cNvPr id="74758" name="Rectangle 2"/>
          <p:cNvSpPr>
            <a:spLocks noChangeArrowheads="1"/>
          </p:cNvSpPr>
          <p:nvPr/>
        </p:nvSpPr>
        <p:spPr bwMode="auto">
          <a:xfrm>
            <a:off x="241300" y="2633663"/>
            <a:ext cx="8440738" cy="2523768"/>
          </a:xfrm>
          <a:prstGeom prst="rect">
            <a:avLst/>
          </a:prstGeom>
          <a:solidFill>
            <a:srgbClr val="F8F8F8"/>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FontTx/>
              <a:buNone/>
            </a:pPr>
            <a:r>
              <a:rPr lang="en-US" altLang="en-US" sz="2800" dirty="0">
                <a:solidFill>
                  <a:srgbClr val="002060"/>
                </a:solidFill>
              </a:rPr>
              <a:t>Hillary Hatch </a:t>
            </a:r>
          </a:p>
          <a:p>
            <a:pPr algn="ctr" fontAlgn="base">
              <a:spcBef>
                <a:spcPct val="0"/>
              </a:spcBef>
              <a:spcAft>
                <a:spcPct val="0"/>
              </a:spcAft>
              <a:buFontTx/>
              <a:buNone/>
            </a:pPr>
            <a:r>
              <a:rPr lang="en-US" altLang="en-US" sz="2800" dirty="0">
                <a:solidFill>
                  <a:srgbClr val="002060"/>
                </a:solidFill>
              </a:rPr>
              <a:t>Area Work Incentive Coordinator </a:t>
            </a:r>
          </a:p>
          <a:p>
            <a:pPr algn="ctr" fontAlgn="base">
              <a:spcBef>
                <a:spcPct val="0"/>
              </a:spcBef>
              <a:spcAft>
                <a:spcPct val="0"/>
              </a:spcAft>
              <a:buFontTx/>
              <a:buNone/>
            </a:pPr>
            <a:r>
              <a:rPr lang="en-US" altLang="en-US" sz="2800" dirty="0">
                <a:solidFill>
                  <a:srgbClr val="002060"/>
                </a:solidFill>
              </a:rPr>
              <a:t>Grand Rapids, Michigan </a:t>
            </a:r>
          </a:p>
          <a:p>
            <a:pPr algn="ctr" fontAlgn="base">
              <a:spcBef>
                <a:spcPct val="0"/>
              </a:spcBef>
              <a:spcAft>
                <a:spcPct val="0"/>
              </a:spcAft>
              <a:buFontTx/>
              <a:buNone/>
            </a:pPr>
            <a:r>
              <a:rPr lang="en-US" altLang="en-US" sz="2800" dirty="0">
                <a:solidFill>
                  <a:srgbClr val="002060"/>
                </a:solidFill>
              </a:rPr>
              <a:t>1-877-322-5883 ext. 18873</a:t>
            </a:r>
          </a:p>
          <a:p>
            <a:pPr algn="ctr" fontAlgn="base">
              <a:spcBef>
                <a:spcPct val="0"/>
              </a:spcBef>
              <a:spcAft>
                <a:spcPct val="0"/>
              </a:spcAft>
              <a:buFontTx/>
              <a:buNone/>
            </a:pPr>
            <a:r>
              <a:rPr lang="en-US" altLang="en-US" sz="2800" dirty="0">
                <a:solidFill>
                  <a:srgbClr val="002060"/>
                </a:solidFill>
                <a:hlinkClick r:id="rId5"/>
              </a:rPr>
              <a:t>Hillary.hatch@ssa.gov</a:t>
            </a:r>
            <a:endParaRPr lang="en-US" altLang="en-US" sz="2800" dirty="0">
              <a:solidFill>
                <a:srgbClr val="002060"/>
              </a:solidFill>
            </a:endParaRPr>
          </a:p>
          <a:p>
            <a:pPr algn="ctr" fontAlgn="base">
              <a:spcBef>
                <a:spcPct val="0"/>
              </a:spcBef>
              <a:spcAft>
                <a:spcPct val="0"/>
              </a:spcAft>
              <a:buFontTx/>
              <a:buNone/>
            </a:pPr>
            <a:endParaRPr lang="en-US" altLang="en-US" sz="1800" dirty="0">
              <a:solidFill>
                <a:srgbClr val="00206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fontAlgn="base">
              <a:spcBef>
                <a:spcPct val="0"/>
              </a:spcBef>
              <a:spcAft>
                <a:spcPct val="0"/>
              </a:spcAft>
              <a:defRPr/>
            </a:pPr>
            <a:r>
              <a:rPr lang="en-US" altLang="en-US" sz="2800" b="1">
                <a:solidFill>
                  <a:prstClr val="white"/>
                </a:solidFill>
                <a:latin typeface="Arial" panose="020B0604020202020204" pitchFamily="34" charset="0"/>
                <a:ea typeface="MS PGothic" panose="020B0600070205080204" pitchFamily="34" charset="-128"/>
              </a:rPr>
              <a:t>Contacting Social Security</a:t>
            </a:r>
            <a:endParaRPr lang="en-US" altLang="en-US" sz="2800" b="1" dirty="0">
              <a:solidFill>
                <a:prstClr val="white"/>
              </a:solidFill>
              <a:latin typeface="Arial" panose="020B0604020202020204" pitchFamily="34" charset="0"/>
              <a:ea typeface="MS PGothic" panose="020B0600070205080204" pitchFamily="34" charset="-128"/>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fontAlgn="base">
              <a:spcBef>
                <a:spcPct val="0"/>
              </a:spcBef>
              <a:spcAft>
                <a:spcPct val="0"/>
              </a:spcAft>
              <a:defRPr/>
            </a:pPr>
            <a:r>
              <a:rPr lang="en-US" b="1" dirty="0">
                <a:solidFill>
                  <a:srgbClr val="1F497D">
                    <a:lumMod val="50000"/>
                  </a:srgbClr>
                </a:solidFill>
                <a:latin typeface="Arial" panose="020B0604020202020204" pitchFamily="34" charset="0"/>
                <a:ea typeface="MS PGothic" panose="020B0600070205080204" pitchFamily="34" charset="-128"/>
                <a:cs typeface="Arial" panose="020B0604020202020204" pitchFamily="34" charset="0"/>
              </a:rPr>
              <a:t>www.socialsecurity.gov</a:t>
            </a:r>
          </a:p>
        </p:txBody>
      </p:sp>
      <p:sp>
        <p:nvSpPr>
          <p:cNvPr id="74758" name="Rectangle 2"/>
          <p:cNvSpPr>
            <a:spLocks noChangeArrowheads="1"/>
          </p:cNvSpPr>
          <p:nvPr/>
        </p:nvSpPr>
        <p:spPr bwMode="auto">
          <a:xfrm>
            <a:off x="228600" y="1693863"/>
            <a:ext cx="8440738" cy="4586287"/>
          </a:xfrm>
          <a:prstGeom prst="rect">
            <a:avLst/>
          </a:prstGeom>
          <a:solidFill>
            <a:srgbClr val="F8F8F8"/>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000" u="sng">
                <a:solidFill>
                  <a:srgbClr val="002060"/>
                </a:solidFill>
              </a:rPr>
              <a:t>Visit the website</a:t>
            </a:r>
          </a:p>
          <a:p>
            <a:pPr fontAlgn="base">
              <a:spcBef>
                <a:spcPct val="0"/>
              </a:spcBef>
              <a:spcAft>
                <a:spcPct val="0"/>
              </a:spcAft>
              <a:buFontTx/>
              <a:buNone/>
            </a:pPr>
            <a:endParaRPr lang="en-US" altLang="en-US" sz="1400" u="sng">
              <a:solidFill>
                <a:srgbClr val="002060"/>
              </a:solidFill>
            </a:endParaRPr>
          </a:p>
          <a:p>
            <a:pPr algn="ctr" fontAlgn="base">
              <a:spcBef>
                <a:spcPct val="0"/>
              </a:spcBef>
              <a:spcAft>
                <a:spcPct val="0"/>
              </a:spcAft>
              <a:buFontTx/>
              <a:buNone/>
            </a:pPr>
            <a:r>
              <a:rPr lang="en-US" altLang="en-US">
                <a:solidFill>
                  <a:srgbClr val="002060"/>
                </a:solidFill>
              </a:rPr>
              <a:t>www.socialsecurity.gov</a:t>
            </a:r>
          </a:p>
          <a:p>
            <a:pPr fontAlgn="base">
              <a:spcBef>
                <a:spcPct val="0"/>
              </a:spcBef>
              <a:spcAft>
                <a:spcPct val="0"/>
              </a:spcAft>
              <a:buFontTx/>
              <a:buNone/>
            </a:pPr>
            <a:r>
              <a:rPr lang="en-US" altLang="en-US" sz="1400">
                <a:solidFill>
                  <a:srgbClr val="002060"/>
                </a:solidFill>
              </a:rPr>
              <a:t> </a:t>
            </a:r>
          </a:p>
          <a:p>
            <a:pPr fontAlgn="base">
              <a:spcBef>
                <a:spcPct val="0"/>
              </a:spcBef>
              <a:spcAft>
                <a:spcPct val="0"/>
              </a:spcAft>
              <a:buFontTx/>
              <a:buNone/>
            </a:pPr>
            <a:r>
              <a:rPr lang="en-US" altLang="en-US" sz="1400">
                <a:solidFill>
                  <a:srgbClr val="002060"/>
                </a:solidFill>
              </a:rPr>
              <a:t> </a:t>
            </a:r>
          </a:p>
          <a:p>
            <a:pPr fontAlgn="base">
              <a:spcBef>
                <a:spcPct val="0"/>
              </a:spcBef>
              <a:spcAft>
                <a:spcPct val="0"/>
              </a:spcAft>
              <a:buFontTx/>
              <a:buNone/>
            </a:pPr>
            <a:r>
              <a:rPr lang="en-US" altLang="en-US" sz="2000" u="sng">
                <a:solidFill>
                  <a:srgbClr val="002060"/>
                </a:solidFill>
              </a:rPr>
              <a:t>Call the toll-free number</a:t>
            </a:r>
          </a:p>
          <a:p>
            <a:pPr fontAlgn="base">
              <a:spcBef>
                <a:spcPct val="0"/>
              </a:spcBef>
              <a:spcAft>
                <a:spcPct val="0"/>
              </a:spcAft>
              <a:buFontTx/>
              <a:buNone/>
            </a:pPr>
            <a:r>
              <a:rPr lang="en-US" altLang="en-US" sz="1400">
                <a:solidFill>
                  <a:srgbClr val="002060"/>
                </a:solidFill>
              </a:rPr>
              <a:t> </a:t>
            </a:r>
          </a:p>
          <a:p>
            <a:pPr algn="ctr" fontAlgn="base">
              <a:spcBef>
                <a:spcPct val="0"/>
              </a:spcBef>
              <a:spcAft>
                <a:spcPct val="0"/>
              </a:spcAft>
              <a:buFontTx/>
              <a:buNone/>
            </a:pPr>
            <a:r>
              <a:rPr lang="en-US" altLang="en-US">
                <a:solidFill>
                  <a:srgbClr val="002060"/>
                </a:solidFill>
              </a:rPr>
              <a:t>1-800-772-1213</a:t>
            </a:r>
            <a:r>
              <a:rPr lang="en-US" altLang="en-US" sz="2000">
                <a:solidFill>
                  <a:srgbClr val="002060"/>
                </a:solidFill>
              </a:rPr>
              <a:t> </a:t>
            </a:r>
          </a:p>
          <a:p>
            <a:pPr fontAlgn="base">
              <a:spcBef>
                <a:spcPct val="0"/>
              </a:spcBef>
              <a:spcAft>
                <a:spcPct val="0"/>
              </a:spcAft>
              <a:buFontTx/>
              <a:buNone/>
            </a:pPr>
            <a:r>
              <a:rPr lang="en-US" altLang="en-US" sz="1400">
                <a:solidFill>
                  <a:srgbClr val="002060"/>
                </a:solidFill>
              </a:rPr>
              <a:t>Specific questions can be answered from 7 a.m. to 7 p.m., Monday through Friday. Information is provided by automated phone service 24 hours a day. </a:t>
            </a:r>
          </a:p>
          <a:p>
            <a:pPr fontAlgn="base">
              <a:spcBef>
                <a:spcPct val="0"/>
              </a:spcBef>
              <a:spcAft>
                <a:spcPct val="0"/>
              </a:spcAft>
              <a:buFontTx/>
              <a:buNone/>
            </a:pPr>
            <a:r>
              <a:rPr lang="en-US" altLang="en-US" sz="1400">
                <a:solidFill>
                  <a:srgbClr val="002060"/>
                </a:solidFill>
              </a:rPr>
              <a:t> </a:t>
            </a:r>
          </a:p>
          <a:p>
            <a:pPr fontAlgn="base">
              <a:spcBef>
                <a:spcPct val="0"/>
              </a:spcBef>
              <a:spcAft>
                <a:spcPct val="0"/>
              </a:spcAft>
              <a:buFontTx/>
              <a:buNone/>
            </a:pPr>
            <a:r>
              <a:rPr lang="en-US" altLang="en-US" sz="1400">
                <a:solidFill>
                  <a:srgbClr val="002060"/>
                </a:solidFill>
              </a:rPr>
              <a:t>If deaf or hard of hearing, call Social Security</a:t>
            </a:r>
            <a:r>
              <a:rPr lang="ja-JP" altLang="en-US" sz="1400">
                <a:solidFill>
                  <a:srgbClr val="002060"/>
                </a:solidFill>
              </a:rPr>
              <a:t>’</a:t>
            </a:r>
            <a:r>
              <a:rPr lang="en-US" altLang="ja-JP" sz="1400">
                <a:solidFill>
                  <a:srgbClr val="002060"/>
                </a:solidFill>
              </a:rPr>
              <a:t>s TTY number, 1-800-325-0778.</a:t>
            </a:r>
          </a:p>
          <a:p>
            <a:pPr fontAlgn="base">
              <a:spcBef>
                <a:spcPct val="0"/>
              </a:spcBef>
              <a:spcAft>
                <a:spcPct val="0"/>
              </a:spcAft>
              <a:buFontTx/>
              <a:buNone/>
            </a:pPr>
            <a:r>
              <a:rPr lang="en-US" altLang="en-US" sz="1400">
                <a:solidFill>
                  <a:srgbClr val="002060"/>
                </a:solidFill>
              </a:rPr>
              <a:t> </a:t>
            </a:r>
          </a:p>
          <a:p>
            <a:pPr fontAlgn="base">
              <a:spcBef>
                <a:spcPct val="0"/>
              </a:spcBef>
              <a:spcAft>
                <a:spcPct val="0"/>
              </a:spcAft>
              <a:buFontTx/>
              <a:buNone/>
            </a:pPr>
            <a:r>
              <a:rPr lang="en-US" altLang="en-US" sz="2000" u="sng">
                <a:solidFill>
                  <a:srgbClr val="002060"/>
                </a:solidFill>
              </a:rPr>
              <a:t>Visit a local office</a:t>
            </a:r>
          </a:p>
          <a:p>
            <a:pPr fontAlgn="base">
              <a:spcBef>
                <a:spcPct val="0"/>
              </a:spcBef>
              <a:spcAft>
                <a:spcPct val="0"/>
              </a:spcAft>
              <a:buFontTx/>
              <a:buNone/>
            </a:pPr>
            <a:r>
              <a:rPr lang="en-US" altLang="en-US" sz="1400">
                <a:solidFill>
                  <a:srgbClr val="002060"/>
                </a:solidFill>
              </a:rPr>
              <a:t> </a:t>
            </a:r>
          </a:p>
          <a:p>
            <a:pPr fontAlgn="base">
              <a:spcBef>
                <a:spcPct val="0"/>
              </a:spcBef>
              <a:spcAft>
                <a:spcPct val="0"/>
              </a:spcAft>
              <a:buFontTx/>
              <a:buNone/>
            </a:pPr>
            <a:r>
              <a:rPr lang="en-US" altLang="en-US" sz="1400">
                <a:solidFill>
                  <a:srgbClr val="002060"/>
                </a:solidFill>
              </a:rPr>
              <a:t>Most offices are open to the public Monday, Tuesday, Thursday and Friday from 9 a.m. to 4:00 p.m. and Wednesdays from 9 a.m. to 12:00 p.m., except Federal holidays. </a:t>
            </a:r>
            <a:endParaRPr lang="en-US" altLang="en-US" sz="1800">
              <a:solidFill>
                <a:srgbClr val="002060"/>
              </a:solidFill>
            </a:endParaRPr>
          </a:p>
        </p:txBody>
      </p:sp>
    </p:spTree>
    <p:extLst>
      <p:ext uri="{BB962C8B-B14F-4D97-AF65-F5344CB8AC3E}">
        <p14:creationId xmlns:p14="http://schemas.microsoft.com/office/powerpoint/2010/main" val="277415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itchFamily="34" charset="0"/>
                <a:cs typeface="Arial" pitchFamily="34" charset="0"/>
              </a:rPr>
              <a:t>Eligibility Requirements</a:t>
            </a:r>
            <a:endParaRPr lang="en-US" altLang="en-US" sz="2800" b="1" dirty="0">
              <a:solidFill>
                <a:schemeClr val="bg1"/>
              </a:solidFill>
              <a:latin typeface="Arial" panose="020B0604020202020204" pitchFamily="34" charset="0"/>
              <a:cs typeface="Arial" panose="020B0604020202020204" pitchFamily="34" charset="0"/>
            </a:endParaRPr>
          </a:p>
        </p:txBody>
      </p:sp>
      <p:pic>
        <p:nvPicPr>
          <p:cNvPr id="1126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000"/>
            <a:ext cx="467677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9475" y="1881188"/>
            <a:ext cx="47180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4075" y="1808163"/>
            <a:ext cx="120650"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Tree>
    <p:extLst>
      <p:ext uri="{BB962C8B-B14F-4D97-AF65-F5344CB8AC3E}">
        <p14:creationId xmlns:p14="http://schemas.microsoft.com/office/powerpoint/2010/main" val="254353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itchFamily="34" charset="0"/>
                <a:cs typeface="Arial" pitchFamily="34" charset="0"/>
              </a:rPr>
              <a:t>Eligibility Requirements</a:t>
            </a:r>
            <a:endParaRPr lang="en-US" altLang="en-US" sz="2800" b="1" dirty="0">
              <a:solidFill>
                <a:schemeClr val="bg1"/>
              </a:solidFill>
              <a:latin typeface="Arial" panose="020B0604020202020204" pitchFamily="34" charset="0"/>
              <a:cs typeface="Arial" panose="020B0604020202020204" pitchFamily="34" charset="0"/>
            </a:endParaRPr>
          </a:p>
        </p:txBody>
      </p:sp>
      <p:pic>
        <p:nvPicPr>
          <p:cNvPr id="1229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57338"/>
            <a:ext cx="4340225"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1522413"/>
            <a:ext cx="43529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noChangeShapeType="1"/>
          </p:cNvCxnSpPr>
          <p:nvPr/>
        </p:nvCxnSpPr>
        <p:spPr bwMode="auto">
          <a:xfrm>
            <a:off x="4419600" y="2057400"/>
            <a:ext cx="0" cy="4343400"/>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2" name="TextBox 11"/>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Tree>
    <p:extLst>
      <p:ext uri="{BB962C8B-B14F-4D97-AF65-F5344CB8AC3E}">
        <p14:creationId xmlns:p14="http://schemas.microsoft.com/office/powerpoint/2010/main" val="257188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dirty="0">
                <a:solidFill>
                  <a:schemeClr val="bg1"/>
                </a:solidFill>
                <a:latin typeface="Arial" panose="020B0604020202020204" pitchFamily="34" charset="0"/>
              </a:rPr>
              <a:t>Social Security Disability Insurance (SSDI)</a:t>
            </a: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pic>
        <p:nvPicPr>
          <p:cNvPr id="14342" name="Picture 4" descr="j01828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58938"/>
            <a:ext cx="3109913"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7775" y="2222500"/>
            <a:ext cx="517525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73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11124_SSA_PPT_TemplateInterior2v2.jpg"/>
          <p:cNvPicPr>
            <a:picLocks noChangeAspect="1"/>
          </p:cNvPicPr>
          <p:nvPr/>
        </p:nvPicPr>
        <p:blipFill>
          <a:blip r:embed="rId3">
            <a:extLst>
              <a:ext uri="{28A0092B-C50C-407E-A947-70E740481C1C}">
                <a14:useLocalDpi xmlns:a14="http://schemas.microsoft.com/office/drawing/2010/main" val="0"/>
              </a:ext>
            </a:extLst>
          </a:blip>
          <a:srcRect b="86420"/>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SSA_Logo301_186_taglineA.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350" y="165100"/>
            <a:ext cx="14049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987425"/>
            <a:ext cx="9144000" cy="523875"/>
          </a:xfrm>
          <a:prstGeom prst="rect">
            <a:avLst/>
          </a:prstGeom>
          <a:solidFill>
            <a:schemeClr val="tx2">
              <a:lumMod val="50000"/>
            </a:schemeClr>
          </a:solidFill>
          <a:ln>
            <a:noFill/>
          </a:ln>
        </p:spPr>
        <p:txBody>
          <a:bodyPr>
            <a:spAutoFit/>
          </a:bodyPr>
          <a:lstStyle/>
          <a:p>
            <a:pPr eaLnBrk="1" hangingPunct="1">
              <a:defRPr/>
            </a:pPr>
            <a:r>
              <a:rPr lang="en-US" altLang="en-US" sz="2800" b="1">
                <a:solidFill>
                  <a:schemeClr val="bg1"/>
                </a:solidFill>
                <a:latin typeface="Arial" panose="020B0604020202020204" pitchFamily="34" charset="0"/>
              </a:rPr>
              <a:t>Work Credits</a:t>
            </a:r>
            <a:endParaRPr lang="en-US" altLang="en-US" sz="2800" b="1" dirty="0">
              <a:solidFill>
                <a:schemeClr val="bg1"/>
              </a:solidFill>
              <a:latin typeface="Arial" panose="020B0604020202020204" pitchFamily="34" charset="0"/>
            </a:endParaRPr>
          </a:p>
        </p:txBody>
      </p:sp>
      <p:sp>
        <p:nvSpPr>
          <p:cNvPr id="6" name="TextBox 5"/>
          <p:cNvSpPr txBox="1"/>
          <p:nvPr/>
        </p:nvSpPr>
        <p:spPr>
          <a:xfrm>
            <a:off x="0" y="6497638"/>
            <a:ext cx="9144000" cy="369887"/>
          </a:xfrm>
          <a:prstGeom prst="rect">
            <a:avLst/>
          </a:prstGeom>
          <a:solidFill>
            <a:schemeClr val="bg2">
              <a:lumMod val="90000"/>
            </a:schemeClr>
          </a:solidFill>
        </p:spPr>
        <p:txBody>
          <a:bodyPr>
            <a:spAutoFit/>
          </a:bodyPr>
          <a:lstStyle/>
          <a:p>
            <a:pPr algn="ctr" eaLnBrk="1" hangingPunct="1">
              <a:defRPr/>
            </a:pPr>
            <a:r>
              <a:rPr lang="en-US" b="1" dirty="0">
                <a:solidFill>
                  <a:schemeClr val="tx2">
                    <a:lumMod val="50000"/>
                  </a:schemeClr>
                </a:solidFill>
                <a:latin typeface="Arial" panose="020B0604020202020204" pitchFamily="34" charset="0"/>
                <a:cs typeface="Arial" panose="020B0604020202020204" pitchFamily="34" charset="0"/>
              </a:rPr>
              <a:t>www.socialsecurity.gov</a:t>
            </a:r>
          </a:p>
        </p:txBody>
      </p:sp>
      <p:sp>
        <p:nvSpPr>
          <p:cNvPr id="15366" name="TextBox 1"/>
          <p:cNvSpPr txBox="1">
            <a:spLocks noChangeArrowheads="1"/>
          </p:cNvSpPr>
          <p:nvPr/>
        </p:nvSpPr>
        <p:spPr bwMode="auto">
          <a:xfrm>
            <a:off x="120535" y="2108872"/>
            <a:ext cx="8991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When you work and pay Social Security taxes, you earn up to a maximum of 4 work credits each year.</a:t>
            </a: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2400" dirty="0">
                <a:latin typeface="Arial" panose="020B0604020202020204" pitchFamily="34" charset="0"/>
              </a:rPr>
              <a:t>The work credits are based on  the total amount of your wages or self-employment income during the year.   </a:t>
            </a:r>
          </a:p>
          <a:p>
            <a:pPr eaLnBrk="1" hangingPunct="1">
              <a:spcBef>
                <a:spcPct val="0"/>
              </a:spcBef>
              <a:buFontTx/>
              <a:buNone/>
            </a:pPr>
            <a:endParaRPr lang="en-US" altLang="en-US" sz="2400" dirty="0">
              <a:latin typeface="Arial" panose="020B0604020202020204" pitchFamily="34" charset="0"/>
            </a:endParaRPr>
          </a:p>
          <a:p>
            <a:pPr>
              <a:spcBef>
                <a:spcPct val="0"/>
              </a:spcBef>
              <a:buClr>
                <a:srgbClr val="BD010A"/>
              </a:buClr>
              <a:buFontTx/>
              <a:buNone/>
            </a:pPr>
            <a:r>
              <a:rPr lang="en-US" altLang="en-US" sz="2400" dirty="0">
                <a:latin typeface="Arial" panose="020B0604020202020204" pitchFamily="34" charset="0"/>
              </a:rPr>
              <a:t>For each </a:t>
            </a:r>
            <a:r>
              <a:rPr lang="en-US" altLang="en-US" sz="2400" baseline="30000" dirty="0">
                <a:latin typeface="Arial" panose="020B0604020202020204" pitchFamily="34" charset="0"/>
              </a:rPr>
              <a:t>$</a:t>
            </a:r>
            <a:r>
              <a:rPr lang="en-US" altLang="en-US" sz="2400" dirty="0">
                <a:latin typeface="Arial" panose="020B0604020202020204" pitchFamily="34" charset="0"/>
              </a:rPr>
              <a:t>1,410 in gross earnings you get one credit, max. of 4 credits per year.</a:t>
            </a:r>
          </a:p>
          <a:p>
            <a:pPr>
              <a:spcBef>
                <a:spcPct val="0"/>
              </a:spcBef>
              <a:buClr>
                <a:srgbClr val="BD010A"/>
              </a:buClr>
              <a:buFontTx/>
              <a:buNone/>
            </a:pPr>
            <a:endParaRPr lang="en-US" altLang="en-US" sz="2400" dirty="0">
              <a:latin typeface="Arial" panose="020B0604020202020204" pitchFamily="34" charset="0"/>
            </a:endParaRPr>
          </a:p>
          <a:p>
            <a:pPr>
              <a:spcBef>
                <a:spcPct val="0"/>
              </a:spcBef>
              <a:buClr>
                <a:srgbClr val="BD010A"/>
              </a:buClr>
              <a:buFontTx/>
              <a:buNone/>
            </a:pPr>
            <a:r>
              <a:rPr lang="en-US" altLang="en-US" sz="2400" dirty="0">
                <a:latin typeface="Arial" panose="020B0604020202020204" pitchFamily="34" charset="0"/>
              </a:rPr>
              <a:t>Earn $5,640 to earn 4 credits in 2020.</a:t>
            </a:r>
          </a:p>
        </p:txBody>
      </p:sp>
    </p:spTree>
    <p:extLst>
      <p:ext uri="{BB962C8B-B14F-4D97-AF65-F5344CB8AC3E}">
        <p14:creationId xmlns:p14="http://schemas.microsoft.com/office/powerpoint/2010/main" val="2458306825"/>
      </p:ext>
    </p:extLst>
  </p:cSld>
  <p:clrMapOvr>
    <a:masterClrMapping/>
  </p:clrMapOvr>
</p:sld>
</file>

<file path=ppt/theme/theme1.xml><?xml version="1.0" encoding="utf-8"?>
<a:theme xmlns:a="http://schemas.openxmlformats.org/drawingml/2006/main" name="6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3422</Words>
  <Application>Microsoft Office PowerPoint</Application>
  <PresentationFormat>On-screen Show (4:3)</PresentationFormat>
  <Paragraphs>460</Paragraphs>
  <Slides>51</Slides>
  <Notes>51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51</vt:i4>
      </vt:variant>
    </vt:vector>
  </HeadingPairs>
  <TitlesOfParts>
    <vt:vector size="64" baseType="lpstr">
      <vt:lpstr>Arial</vt:lpstr>
      <vt:lpstr>Calibri</vt:lpstr>
      <vt:lpstr>Georgia</vt:lpstr>
      <vt:lpstr>Helvetica</vt:lpstr>
      <vt:lpstr>Monotype Sorts</vt:lpstr>
      <vt:lpstr>Times New Roman</vt:lpstr>
      <vt:lpstr>Wingdings</vt:lpstr>
      <vt:lpstr>6_Default Theme</vt:lpstr>
      <vt:lpstr>Default Theme</vt:lpstr>
      <vt:lpstr>1_Default Theme</vt:lpstr>
      <vt:lpstr>2_Default Theme</vt:lpstr>
      <vt:lpstr>4_Default Theme</vt:lpstr>
      <vt:lpstr>10_Default Theme</vt:lpstr>
      <vt:lpstr>Social Security Benefits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Work While Receiving SSDI/SSI?</vt:lpstr>
      <vt:lpstr>PowerPoint Presentation</vt:lpstr>
      <vt:lpstr>PowerPoint Presentation</vt:lpstr>
      <vt:lpstr>PowerPoint Presentation</vt:lpstr>
      <vt:lpstr> SSDI AND SSI EMPLOYMENT SUPPORTS</vt:lpstr>
      <vt:lpstr>PowerPoint Presentation</vt:lpstr>
      <vt:lpstr>PowerPoint Presentation</vt:lpstr>
      <vt:lpstr>PowerPoint Presentation</vt:lpstr>
      <vt:lpstr>PowerPoint Presentation</vt:lpstr>
      <vt:lpstr> SSDI ONLY EMPLOYMENT SUPPORTS</vt:lpstr>
      <vt:lpstr>PowerPoint Presentation</vt:lpstr>
      <vt:lpstr>PowerPoint Presentation</vt:lpstr>
      <vt:lpstr>PowerPoint Presentation</vt:lpstr>
      <vt:lpstr>PowerPoint Presentation</vt:lpstr>
      <vt:lpstr>PowerPoint Presentation</vt:lpstr>
      <vt:lpstr> SSI ONLY EMPLOYMENT SUPPORTS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Disability Decision Process</dc:title>
  <dc:creator>Shackelford, Jenna   DDS Kalamazoo</dc:creator>
  <cp:lastModifiedBy>Steven Johnson</cp:lastModifiedBy>
  <cp:revision>57</cp:revision>
  <cp:lastPrinted>2020-12-07T19:50:51Z</cp:lastPrinted>
  <dcterms:created xsi:type="dcterms:W3CDTF">2017-12-06T15:09:06Z</dcterms:created>
  <dcterms:modified xsi:type="dcterms:W3CDTF">2021-02-23T19:11:50Z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-1500858732</vt:i4>
  </property>
  <property fmtid="{D5CDD505-2E9C-101B-9397-08002B2CF9AE}" pid="3" name="_NewReviewCycle">
    <vt:lpwstr/>
  </property>
  <property fmtid="{D5CDD505-2E9C-101B-9397-08002B2CF9AE}" pid="4" name="_EmailSubject">
    <vt:lpwstr>[EXTERNAL]   Updated Power Point</vt:lpwstr>
  </property>
  <property fmtid="{D5CDD505-2E9C-101B-9397-08002B2CF9AE}" pid="5" name="_AuthorEmail">
    <vt:lpwstr>Hillary.Hatch@ssa.gov</vt:lpwstr>
  </property>
  <property fmtid="{D5CDD505-2E9C-101B-9397-08002B2CF9AE}" pid="6" name="_AuthorEmailDisplayName">
    <vt:lpwstr>Hatch, Hillary</vt:lpwstr>
  </property>
  <property fmtid="{D5CDD505-2E9C-101B-9397-08002B2CF9AE}" pid="7" name="_PreviousAdHocReviewCycleID">
    <vt:i4>1692500178</vt:i4>
  </property>
</Properties>
</file>