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notesMasterIdLst>
    <p:notesMasterId r:id="rId65"/>
  </p:notesMasterIdLst>
  <p:handoutMasterIdLst>
    <p:handoutMasterId r:id="rId66"/>
  </p:handoutMasterIdLst>
  <p:sldIdLst>
    <p:sldId id="304" r:id="rId2"/>
    <p:sldId id="322" r:id="rId3"/>
    <p:sldId id="323" r:id="rId4"/>
    <p:sldId id="324" r:id="rId5"/>
    <p:sldId id="351" r:id="rId6"/>
    <p:sldId id="260" r:id="rId7"/>
    <p:sldId id="352" r:id="rId8"/>
    <p:sldId id="285" r:id="rId9"/>
    <p:sldId id="353" r:id="rId10"/>
    <p:sldId id="329" r:id="rId11"/>
    <p:sldId id="291" r:id="rId12"/>
    <p:sldId id="331" r:id="rId13"/>
    <p:sldId id="354" r:id="rId14"/>
    <p:sldId id="355" r:id="rId15"/>
    <p:sldId id="306" r:id="rId16"/>
    <p:sldId id="313" r:id="rId17"/>
    <p:sldId id="356" r:id="rId18"/>
    <p:sldId id="359" r:id="rId19"/>
    <p:sldId id="330" r:id="rId20"/>
    <p:sldId id="334" r:id="rId21"/>
    <p:sldId id="357" r:id="rId22"/>
    <p:sldId id="271" r:id="rId23"/>
    <p:sldId id="316" r:id="rId24"/>
    <p:sldId id="299" r:id="rId25"/>
    <p:sldId id="350" r:id="rId26"/>
    <p:sldId id="262" r:id="rId27"/>
    <p:sldId id="337" r:id="rId28"/>
    <p:sldId id="338" r:id="rId29"/>
    <p:sldId id="307" r:id="rId30"/>
    <p:sldId id="308" r:id="rId31"/>
    <p:sldId id="310" r:id="rId32"/>
    <p:sldId id="257" r:id="rId33"/>
    <p:sldId id="339" r:id="rId34"/>
    <p:sldId id="340" r:id="rId35"/>
    <p:sldId id="341" r:id="rId36"/>
    <p:sldId id="263" r:id="rId37"/>
    <p:sldId id="319" r:id="rId38"/>
    <p:sldId id="273" r:id="rId39"/>
    <p:sldId id="264" r:id="rId40"/>
    <p:sldId id="277" r:id="rId41"/>
    <p:sldId id="278" r:id="rId42"/>
    <p:sldId id="279" r:id="rId43"/>
    <p:sldId id="287" r:id="rId44"/>
    <p:sldId id="282" r:id="rId45"/>
    <p:sldId id="283" r:id="rId46"/>
    <p:sldId id="284" r:id="rId47"/>
    <p:sldId id="311" r:id="rId48"/>
    <p:sldId id="301" r:id="rId49"/>
    <p:sldId id="318" r:id="rId50"/>
    <p:sldId id="315" r:id="rId51"/>
    <p:sldId id="328" r:id="rId52"/>
    <p:sldId id="327" r:id="rId53"/>
    <p:sldId id="300" r:id="rId54"/>
    <p:sldId id="289" r:id="rId55"/>
    <p:sldId id="290" r:id="rId56"/>
    <p:sldId id="348" r:id="rId57"/>
    <p:sldId id="286" r:id="rId58"/>
    <p:sldId id="326" r:id="rId59"/>
    <p:sldId id="325" r:id="rId60"/>
    <p:sldId id="275" r:id="rId61"/>
    <p:sldId id="347" r:id="rId62"/>
    <p:sldId id="302" r:id="rId63"/>
    <p:sldId id="312" r:id="rId64"/>
  </p:sldIdLst>
  <p:sldSz cx="12192000" cy="6858000"/>
  <p:notesSz cx="8778875" cy="5867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571"/>
    <a:srgbClr val="FFFFCC"/>
    <a:srgbClr val="6596A3"/>
    <a:srgbClr val="203864"/>
    <a:srgbClr val="3C6D74"/>
    <a:srgbClr val="49707B"/>
    <a:srgbClr val="4F7883"/>
    <a:srgbClr val="537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1A968-1035-4952-B61B-11441253BDED}" v="6" dt="2020-03-18T14:55:43.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13" autoAdjust="0"/>
    <p:restoredTop sz="85570" autoAdjust="0"/>
  </p:normalViewPr>
  <p:slideViewPr>
    <p:cSldViewPr snapToGrid="0">
      <p:cViewPr varScale="1">
        <p:scale>
          <a:sx n="112" d="100"/>
          <a:sy n="112" d="100"/>
        </p:scale>
        <p:origin x="78" y="78"/>
      </p:cViewPr>
      <p:guideLst/>
    </p:cSldViewPr>
  </p:slideViewPr>
  <p:outlineViewPr>
    <p:cViewPr>
      <p:scale>
        <a:sx n="33" d="100"/>
        <a:sy n="33" d="100"/>
      </p:scale>
      <p:origin x="0" y="-570"/>
    </p:cViewPr>
  </p:outlineViewPr>
  <p:notesTextViewPr>
    <p:cViewPr>
      <p:scale>
        <a:sx n="1" d="1"/>
        <a:sy n="1" d="1"/>
      </p:scale>
      <p:origin x="0" y="0"/>
    </p:cViewPr>
  </p:notesTextViewPr>
  <p:notesViewPr>
    <p:cSldViewPr snapToGrid="0">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4">
                    <a:lumMod val="75000"/>
                  </a:schemeClr>
                </a:solidFill>
                <a:latin typeface="+mn-lt"/>
                <a:ea typeface="+mn-ea"/>
                <a:cs typeface="+mn-cs"/>
              </a:defRPr>
            </a:pPr>
            <a:r>
              <a:rPr lang="en-US" b="1" i="0" dirty="0">
                <a:solidFill>
                  <a:schemeClr val="accent4">
                    <a:lumMod val="75000"/>
                  </a:schemeClr>
                </a:solidFill>
                <a:latin typeface="Tw Cen MT" panose="020B0602020104020603" pitchFamily="34" charset="0"/>
              </a:rPr>
              <a:t>Has a Guardian</a:t>
            </a:r>
          </a:p>
        </c:rich>
      </c:tx>
      <c:layout>
        <c:manualLayout>
          <c:xMode val="edge"/>
          <c:yMode val="edge"/>
          <c:x val="0.39921474714901467"/>
          <c:y val="8.5815287344096121E-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accent4">
                  <a:lumMod val="75000"/>
                </a:schemeClr>
              </a:solidFill>
              <a:latin typeface="+mn-lt"/>
              <a:ea typeface="+mn-ea"/>
              <a:cs typeface="+mn-cs"/>
            </a:defRPr>
          </a:pPr>
          <a:endParaRPr lang="en-US"/>
        </a:p>
      </c:txPr>
    </c:title>
    <c:autoTitleDeleted val="0"/>
    <c:plotArea>
      <c:layout>
        <c:manualLayout>
          <c:layoutTarget val="inner"/>
          <c:xMode val="edge"/>
          <c:yMode val="edge"/>
          <c:x val="6.1550492799104684E-2"/>
          <c:y val="2.9817668615468536E-2"/>
          <c:w val="0.93623765598574726"/>
          <c:h val="0.90127853221187781"/>
        </c:manualLayout>
      </c:layout>
      <c:barChart>
        <c:barDir val="col"/>
        <c:grouping val="clustered"/>
        <c:varyColors val="0"/>
        <c:ser>
          <c:idx val="0"/>
          <c:order val="0"/>
          <c:tx>
            <c:strRef>
              <c:f>Sheet1!$B$1</c:f>
              <c:strCache>
                <c:ptCount val="1"/>
                <c:pt idx="0">
                  <c:v>Has a Guardian</c:v>
                </c:pt>
              </c:strCache>
            </c:strRef>
          </c:tx>
          <c:spPr>
            <a:solidFill>
              <a:srgbClr val="3F6571"/>
            </a:solidFill>
            <a:ln>
              <a:solidFill>
                <a:schemeClr val="accent4">
                  <a:lumMod val="75000"/>
                </a:schemeClr>
              </a:solidFill>
            </a:ln>
            <a:effectLst/>
          </c:spPr>
          <c:invertIfNegative val="0"/>
          <c:dPt>
            <c:idx val="3"/>
            <c:invertIfNegative val="0"/>
            <c:bubble3D val="0"/>
            <c:spPr>
              <a:solidFill>
                <a:srgbClr val="3F6571"/>
              </a:solidFill>
              <a:ln>
                <a:solidFill>
                  <a:schemeClr val="accent4">
                    <a:lumMod val="75000"/>
                  </a:schemeClr>
                </a:solidFill>
              </a:ln>
              <a:effectLst/>
            </c:spPr>
            <c:extLst>
              <c:ext xmlns:c16="http://schemas.microsoft.com/office/drawing/2014/chart" uri="{C3380CC4-5D6E-409C-BE32-E72D297353CC}">
                <c16:uniqueId val="{00000001-85E2-4708-9E8C-905CB53CF3FA}"/>
              </c:ext>
            </c:extLst>
          </c:dPt>
          <c:dPt>
            <c:idx val="4"/>
            <c:invertIfNegative val="0"/>
            <c:bubble3D val="0"/>
            <c:spPr>
              <a:solidFill>
                <a:srgbClr val="6596A3"/>
              </a:solidFill>
              <a:ln>
                <a:solidFill>
                  <a:schemeClr val="accent4">
                    <a:lumMod val="75000"/>
                  </a:schemeClr>
                </a:solidFill>
              </a:ln>
              <a:effectLst/>
            </c:spPr>
            <c:extLst>
              <c:ext xmlns:c16="http://schemas.microsoft.com/office/drawing/2014/chart" uri="{C3380CC4-5D6E-409C-BE32-E72D297353CC}">
                <c16:uniqueId val="{00000003-85E2-4708-9E8C-905CB53CF3FA}"/>
              </c:ext>
            </c:extLst>
          </c:dPt>
          <c:cat>
            <c:strRef>
              <c:f>Sheet1!$A$2:$A$6</c:f>
              <c:strCache>
                <c:ptCount val="5"/>
                <c:pt idx="0">
                  <c:v>Michigan 2011-2012</c:v>
                </c:pt>
                <c:pt idx="1">
                  <c:v>Michigan 2014-2015</c:v>
                </c:pt>
                <c:pt idx="2">
                  <c:v>Michigan 2015-2016</c:v>
                </c:pt>
                <c:pt idx="3">
                  <c:v>Michigan 2016-2017</c:v>
                </c:pt>
                <c:pt idx="4">
                  <c:v>National 2016 - 2017</c:v>
                </c:pt>
              </c:strCache>
            </c:strRef>
          </c:cat>
          <c:val>
            <c:numRef>
              <c:f>Sheet1!$B$2:$B$6</c:f>
              <c:numCache>
                <c:formatCode>General</c:formatCode>
                <c:ptCount val="5"/>
                <c:pt idx="0">
                  <c:v>72</c:v>
                </c:pt>
                <c:pt idx="1">
                  <c:v>73</c:v>
                </c:pt>
                <c:pt idx="2">
                  <c:v>75</c:v>
                </c:pt>
                <c:pt idx="3">
                  <c:v>74</c:v>
                </c:pt>
                <c:pt idx="4">
                  <c:v>53</c:v>
                </c:pt>
              </c:numCache>
            </c:numRef>
          </c:val>
          <c:extLst>
            <c:ext xmlns:c16="http://schemas.microsoft.com/office/drawing/2014/chart" uri="{C3380CC4-5D6E-409C-BE32-E72D297353CC}">
              <c16:uniqueId val="{00000004-85E2-4708-9E8C-905CB53CF3FA}"/>
            </c:ext>
          </c:extLst>
        </c:ser>
        <c:dLbls>
          <c:showLegendKey val="0"/>
          <c:showVal val="0"/>
          <c:showCatName val="0"/>
          <c:showSerName val="0"/>
          <c:showPercent val="0"/>
          <c:showBubbleSize val="0"/>
        </c:dLbls>
        <c:gapWidth val="219"/>
        <c:overlap val="-27"/>
        <c:axId val="160901096"/>
        <c:axId val="160902272"/>
      </c:barChart>
      <c:catAx>
        <c:axId val="16090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w Cen MT" panose="020B0602020104020603" pitchFamily="34" charset="0"/>
                <a:ea typeface="+mn-ea"/>
                <a:cs typeface="+mn-cs"/>
              </a:defRPr>
            </a:pPr>
            <a:endParaRPr lang="en-US"/>
          </a:p>
        </c:txPr>
        <c:crossAx val="160902272"/>
        <c:crosses val="autoZero"/>
        <c:auto val="1"/>
        <c:lblAlgn val="ctr"/>
        <c:lblOffset val="100"/>
        <c:noMultiLvlLbl val="0"/>
      </c:catAx>
      <c:valAx>
        <c:axId val="16090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609010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jpeg"/></Relationships>
</file>

<file path=ppt/drawings/drawing1.xml><?xml version="1.0" encoding="utf-8"?>
<c:userShapes xmlns:c="http://schemas.openxmlformats.org/drawingml/2006/chart">
  <cdr:relSizeAnchor xmlns:cdr="http://schemas.openxmlformats.org/drawingml/2006/chartDrawing">
    <cdr:from>
      <cdr:x>0</cdr:x>
      <cdr:y>0.94329</cdr:y>
    </cdr:from>
    <cdr:to>
      <cdr:x>0.04083</cdr:x>
      <cdr:y>1</cdr:y>
    </cdr:to>
    <cdr:pic>
      <cdr:nvPicPr>
        <cdr:cNvPr id="2" name="Picture 1" descr="NCI MI logo (004)">
          <a:extLst xmlns:a="http://schemas.openxmlformats.org/drawingml/2006/main">
            <a:ext uri="{FF2B5EF4-FFF2-40B4-BE49-F238E27FC236}">
              <a16:creationId xmlns:a16="http://schemas.microsoft.com/office/drawing/2014/main" id="{6E04E799-FF6D-420A-BC30-D51BC5AFCF42}"/>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4904555"/>
          <a:ext cx="485776" cy="29487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804974" cy="294573"/>
          </a:xfrm>
          <a:prstGeom prst="rect">
            <a:avLst/>
          </a:prstGeom>
        </p:spPr>
        <p:txBody>
          <a:bodyPr vert="horz" lIns="82121" tIns="41060" rIns="82121" bIns="41060" rtlCol="0"/>
          <a:lstStyle>
            <a:lvl1pPr algn="l">
              <a:defRPr sz="1100"/>
            </a:lvl1pPr>
          </a:lstStyle>
          <a:p>
            <a:endParaRPr lang="en-US" dirty="0"/>
          </a:p>
        </p:txBody>
      </p:sp>
      <p:sp>
        <p:nvSpPr>
          <p:cNvPr id="3" name="Date Placeholder 2"/>
          <p:cNvSpPr>
            <a:spLocks noGrp="1"/>
          </p:cNvSpPr>
          <p:nvPr>
            <p:ph type="dt" sz="quarter" idx="1"/>
          </p:nvPr>
        </p:nvSpPr>
        <p:spPr>
          <a:xfrm>
            <a:off x="4971915" y="0"/>
            <a:ext cx="3804974" cy="294573"/>
          </a:xfrm>
          <a:prstGeom prst="rect">
            <a:avLst/>
          </a:prstGeom>
        </p:spPr>
        <p:txBody>
          <a:bodyPr vert="horz" lIns="82121" tIns="41060" rIns="82121" bIns="41060" rtlCol="0"/>
          <a:lstStyle>
            <a:lvl1pPr algn="r">
              <a:defRPr sz="1100"/>
            </a:lvl1pPr>
          </a:lstStyle>
          <a:p>
            <a:fld id="{8BCFC830-756D-4155-80D2-6CC6AC47EEB3}" type="datetimeFigureOut">
              <a:rPr lang="en-US" smtClean="0"/>
              <a:t>5/7/2021</a:t>
            </a:fld>
            <a:endParaRPr lang="en-US" dirty="0"/>
          </a:p>
        </p:txBody>
      </p:sp>
      <p:sp>
        <p:nvSpPr>
          <p:cNvPr id="4" name="Footer Placeholder 3"/>
          <p:cNvSpPr>
            <a:spLocks noGrp="1"/>
          </p:cNvSpPr>
          <p:nvPr>
            <p:ph type="ftr" sz="quarter" idx="2"/>
          </p:nvPr>
        </p:nvSpPr>
        <p:spPr>
          <a:xfrm>
            <a:off x="2" y="5572828"/>
            <a:ext cx="3804974" cy="294573"/>
          </a:xfrm>
          <a:prstGeom prst="rect">
            <a:avLst/>
          </a:prstGeom>
        </p:spPr>
        <p:txBody>
          <a:bodyPr vert="horz" lIns="82121" tIns="41060" rIns="82121" bIns="41060" rtlCol="0" anchor="b"/>
          <a:lstStyle>
            <a:lvl1pPr algn="l">
              <a:defRPr sz="1100"/>
            </a:lvl1pPr>
          </a:lstStyle>
          <a:p>
            <a:endParaRPr lang="en-US" dirty="0"/>
          </a:p>
        </p:txBody>
      </p:sp>
      <p:sp>
        <p:nvSpPr>
          <p:cNvPr id="5" name="Slide Number Placeholder 4"/>
          <p:cNvSpPr>
            <a:spLocks noGrp="1"/>
          </p:cNvSpPr>
          <p:nvPr>
            <p:ph type="sldNum" sz="quarter" idx="3"/>
          </p:nvPr>
        </p:nvSpPr>
        <p:spPr>
          <a:xfrm>
            <a:off x="4971915" y="5572828"/>
            <a:ext cx="3804974" cy="294573"/>
          </a:xfrm>
          <a:prstGeom prst="rect">
            <a:avLst/>
          </a:prstGeom>
        </p:spPr>
        <p:txBody>
          <a:bodyPr vert="horz" lIns="82121" tIns="41060" rIns="82121" bIns="41060" rtlCol="0" anchor="b"/>
          <a:lstStyle>
            <a:lvl1pPr algn="r">
              <a:defRPr sz="1100"/>
            </a:lvl1pPr>
          </a:lstStyle>
          <a:p>
            <a:fld id="{23B3E93F-7F38-4A24-8138-93739C5262C3}" type="slidenum">
              <a:rPr lang="en-US" smtClean="0"/>
              <a:t>‹#›</a:t>
            </a:fld>
            <a:endParaRPr lang="en-US" dirty="0"/>
          </a:p>
        </p:txBody>
      </p:sp>
    </p:spTree>
    <p:extLst>
      <p:ext uri="{BB962C8B-B14F-4D97-AF65-F5344CB8AC3E}">
        <p14:creationId xmlns:p14="http://schemas.microsoft.com/office/powerpoint/2010/main" val="39837149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804974" cy="294573"/>
          </a:xfrm>
          <a:prstGeom prst="rect">
            <a:avLst/>
          </a:prstGeom>
        </p:spPr>
        <p:txBody>
          <a:bodyPr vert="horz" lIns="82121" tIns="41060" rIns="82121" bIns="41060" rtlCol="0"/>
          <a:lstStyle>
            <a:lvl1pPr algn="l">
              <a:defRPr sz="1100"/>
            </a:lvl1pPr>
          </a:lstStyle>
          <a:p>
            <a:endParaRPr lang="en-US" dirty="0"/>
          </a:p>
        </p:txBody>
      </p:sp>
      <p:sp>
        <p:nvSpPr>
          <p:cNvPr id="3" name="Date Placeholder 2"/>
          <p:cNvSpPr>
            <a:spLocks noGrp="1"/>
          </p:cNvSpPr>
          <p:nvPr>
            <p:ph type="dt" idx="1"/>
          </p:nvPr>
        </p:nvSpPr>
        <p:spPr>
          <a:xfrm>
            <a:off x="4971915" y="0"/>
            <a:ext cx="3804974" cy="294573"/>
          </a:xfrm>
          <a:prstGeom prst="rect">
            <a:avLst/>
          </a:prstGeom>
        </p:spPr>
        <p:txBody>
          <a:bodyPr vert="horz" lIns="82121" tIns="41060" rIns="82121" bIns="41060" rtlCol="0"/>
          <a:lstStyle>
            <a:lvl1pPr algn="r">
              <a:defRPr sz="1100"/>
            </a:lvl1pPr>
          </a:lstStyle>
          <a:p>
            <a:fld id="{5D0E4FC0-B1DE-4A8A-AE37-6CA260EF9D89}" type="datetimeFigureOut">
              <a:rPr lang="en-US" smtClean="0"/>
              <a:t>5/7/2021</a:t>
            </a:fld>
            <a:endParaRPr lang="en-US" dirty="0"/>
          </a:p>
        </p:txBody>
      </p:sp>
      <p:sp>
        <p:nvSpPr>
          <p:cNvPr id="4" name="Slide Image Placeholder 3"/>
          <p:cNvSpPr>
            <a:spLocks noGrp="1" noRot="1" noChangeAspect="1"/>
          </p:cNvSpPr>
          <p:nvPr>
            <p:ph type="sldImg" idx="2"/>
          </p:nvPr>
        </p:nvSpPr>
        <p:spPr>
          <a:xfrm>
            <a:off x="2630488" y="733425"/>
            <a:ext cx="3517900" cy="1979613"/>
          </a:xfrm>
          <a:prstGeom prst="rect">
            <a:avLst/>
          </a:prstGeom>
          <a:noFill/>
          <a:ln w="12700">
            <a:solidFill>
              <a:prstClr val="black"/>
            </a:solidFill>
          </a:ln>
        </p:spPr>
        <p:txBody>
          <a:bodyPr vert="horz" lIns="82121" tIns="41060" rIns="82121" bIns="41060" rtlCol="0" anchor="ctr"/>
          <a:lstStyle/>
          <a:p>
            <a:endParaRPr lang="en-US" dirty="0"/>
          </a:p>
        </p:txBody>
      </p:sp>
      <p:sp>
        <p:nvSpPr>
          <p:cNvPr id="5" name="Notes Placeholder 4"/>
          <p:cNvSpPr>
            <a:spLocks noGrp="1"/>
          </p:cNvSpPr>
          <p:nvPr>
            <p:ph type="body" sz="quarter" idx="3"/>
          </p:nvPr>
        </p:nvSpPr>
        <p:spPr>
          <a:xfrm>
            <a:off x="878683" y="2823486"/>
            <a:ext cx="7021510" cy="2310489"/>
          </a:xfrm>
          <a:prstGeom prst="rect">
            <a:avLst/>
          </a:prstGeom>
        </p:spPr>
        <p:txBody>
          <a:bodyPr vert="horz" lIns="82121" tIns="41060" rIns="82121" bIns="41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5572828"/>
            <a:ext cx="3804974" cy="294573"/>
          </a:xfrm>
          <a:prstGeom prst="rect">
            <a:avLst/>
          </a:prstGeom>
        </p:spPr>
        <p:txBody>
          <a:bodyPr vert="horz" lIns="82121" tIns="41060" rIns="82121" bIns="41060" rtlCol="0" anchor="b"/>
          <a:lstStyle>
            <a:lvl1pPr algn="l">
              <a:defRPr sz="1100"/>
            </a:lvl1pPr>
          </a:lstStyle>
          <a:p>
            <a:endParaRPr lang="en-US" dirty="0"/>
          </a:p>
        </p:txBody>
      </p:sp>
      <p:sp>
        <p:nvSpPr>
          <p:cNvPr id="7" name="Slide Number Placeholder 6"/>
          <p:cNvSpPr>
            <a:spLocks noGrp="1"/>
          </p:cNvSpPr>
          <p:nvPr>
            <p:ph type="sldNum" sz="quarter" idx="5"/>
          </p:nvPr>
        </p:nvSpPr>
        <p:spPr>
          <a:xfrm>
            <a:off x="4971915" y="5572828"/>
            <a:ext cx="3804974" cy="294573"/>
          </a:xfrm>
          <a:prstGeom prst="rect">
            <a:avLst/>
          </a:prstGeom>
        </p:spPr>
        <p:txBody>
          <a:bodyPr vert="horz" lIns="82121" tIns="41060" rIns="82121" bIns="41060" rtlCol="0" anchor="b"/>
          <a:lstStyle>
            <a:lvl1pPr algn="r">
              <a:defRPr sz="1100"/>
            </a:lvl1pPr>
          </a:lstStyle>
          <a:p>
            <a:fld id="{CDF1913B-1F65-4003-B4FD-046B14EB56AC}" type="slidenum">
              <a:rPr lang="en-US" smtClean="0"/>
              <a:t>‹#›</a:t>
            </a:fld>
            <a:endParaRPr lang="en-US" dirty="0"/>
          </a:p>
        </p:txBody>
      </p:sp>
    </p:spTree>
    <p:extLst>
      <p:ext uri="{BB962C8B-B14F-4D97-AF65-F5344CB8AC3E}">
        <p14:creationId xmlns:p14="http://schemas.microsoft.com/office/powerpoint/2010/main" val="26751359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F1913B-1F65-4003-B4FD-046B14EB56AC}" type="slidenum">
              <a:rPr lang="en-US" smtClean="0"/>
              <a:t>1</a:t>
            </a:fld>
            <a:endParaRPr lang="en-US" dirty="0"/>
          </a:p>
        </p:txBody>
      </p:sp>
    </p:spTree>
    <p:extLst>
      <p:ext uri="{BB962C8B-B14F-4D97-AF65-F5344CB8AC3E}">
        <p14:creationId xmlns:p14="http://schemas.microsoft.com/office/powerpoint/2010/main" val="2963350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F1913B-1F65-4003-B4FD-046B14EB56AC}" type="slidenum">
              <a:rPr lang="en-US" smtClean="0"/>
              <a:t>21</a:t>
            </a:fld>
            <a:endParaRPr lang="en-US" dirty="0"/>
          </a:p>
        </p:txBody>
      </p:sp>
    </p:spTree>
    <p:extLst>
      <p:ext uri="{BB962C8B-B14F-4D97-AF65-F5344CB8AC3E}">
        <p14:creationId xmlns:p14="http://schemas.microsoft.com/office/powerpoint/2010/main" val="2082023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22</a:t>
            </a:fld>
            <a:endParaRPr lang="en-US" dirty="0"/>
          </a:p>
        </p:txBody>
      </p:sp>
    </p:spTree>
    <p:extLst>
      <p:ext uri="{BB962C8B-B14F-4D97-AF65-F5344CB8AC3E}">
        <p14:creationId xmlns:p14="http://schemas.microsoft.com/office/powerpoint/2010/main" val="1321669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audience members to list reasons why people seek guardianships.</a:t>
            </a:r>
          </a:p>
        </p:txBody>
      </p:sp>
      <p:sp>
        <p:nvSpPr>
          <p:cNvPr id="4" name="Slide Number Placeholder 3"/>
          <p:cNvSpPr>
            <a:spLocks noGrp="1"/>
          </p:cNvSpPr>
          <p:nvPr>
            <p:ph type="sldNum" sz="quarter" idx="5"/>
          </p:nvPr>
        </p:nvSpPr>
        <p:spPr/>
        <p:txBody>
          <a:bodyPr/>
          <a:lstStyle/>
          <a:p>
            <a:fld id="{CDF1913B-1F65-4003-B4FD-046B14EB56AC}" type="slidenum">
              <a:rPr lang="en-US" smtClean="0"/>
              <a:t>23</a:t>
            </a:fld>
            <a:endParaRPr lang="en-US" dirty="0"/>
          </a:p>
        </p:txBody>
      </p:sp>
    </p:spTree>
    <p:extLst>
      <p:ext uri="{BB962C8B-B14F-4D97-AF65-F5344CB8AC3E}">
        <p14:creationId xmlns:p14="http://schemas.microsoft.com/office/powerpoint/2010/main" val="1092956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24</a:t>
            </a:fld>
            <a:endParaRPr lang="en-US" dirty="0"/>
          </a:p>
        </p:txBody>
      </p:sp>
    </p:spTree>
    <p:extLst>
      <p:ext uri="{BB962C8B-B14F-4D97-AF65-F5344CB8AC3E}">
        <p14:creationId xmlns:p14="http://schemas.microsoft.com/office/powerpoint/2010/main" val="3937231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audience members to list reasons why people seek guardianships.</a:t>
            </a:r>
          </a:p>
        </p:txBody>
      </p:sp>
      <p:sp>
        <p:nvSpPr>
          <p:cNvPr id="4" name="Slide Number Placeholder 3"/>
          <p:cNvSpPr>
            <a:spLocks noGrp="1"/>
          </p:cNvSpPr>
          <p:nvPr>
            <p:ph type="sldNum" sz="quarter" idx="5"/>
          </p:nvPr>
        </p:nvSpPr>
        <p:spPr/>
        <p:txBody>
          <a:bodyPr/>
          <a:lstStyle/>
          <a:p>
            <a:fld id="{CDF1913B-1F65-4003-B4FD-046B14EB56AC}" type="slidenum">
              <a:rPr lang="en-US" smtClean="0"/>
              <a:t>29</a:t>
            </a:fld>
            <a:endParaRPr lang="en-US" dirty="0"/>
          </a:p>
        </p:txBody>
      </p:sp>
    </p:spTree>
    <p:extLst>
      <p:ext uri="{BB962C8B-B14F-4D97-AF65-F5344CB8AC3E}">
        <p14:creationId xmlns:p14="http://schemas.microsoft.com/office/powerpoint/2010/main" val="1571180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21210">
              <a:defRPr/>
            </a:pPr>
            <a:r>
              <a:rPr lang="en-US" dirty="0"/>
              <a:t>Presenter</a:t>
            </a:r>
            <a:r>
              <a:rPr lang="en-US" baseline="0" dirty="0"/>
              <a:t> notes:</a:t>
            </a:r>
            <a:r>
              <a:rPr lang="en-US" dirty="0"/>
              <a:t> Acknowledge the audience members who cited</a:t>
            </a:r>
            <a:r>
              <a:rPr lang="en-US" baseline="0" dirty="0"/>
              <a:t> these worries and fears. </a:t>
            </a:r>
            <a:r>
              <a:rPr lang="en-US" dirty="0"/>
              <a:t>Family members worry that their loved one cannot adequately manage finances, cannot make sound decisions, cannot communicate effectively or protect him/herself from exploitation or abuse. </a:t>
            </a:r>
          </a:p>
          <a:p>
            <a:pPr defTabSz="821210">
              <a:defRPr/>
            </a:pPr>
            <a:endParaRPr lang="en-US" dirty="0"/>
          </a:p>
          <a:p>
            <a:r>
              <a:rPr lang="en-US" b="1" dirty="0"/>
              <a:t>Medical Decision-Making</a:t>
            </a:r>
            <a:endParaRPr lang="en-US" dirty="0"/>
          </a:p>
          <a:p>
            <a:r>
              <a:rPr lang="en-US" dirty="0"/>
              <a:t>The reason most frequently given for why people pursue guardianship is because they need to make medical decisions for their relative. They have frequently been told and usually believe their relative will need to have a guardian in order to receive needed medical services. </a:t>
            </a:r>
          </a:p>
          <a:p>
            <a:r>
              <a:rPr lang="en-US" dirty="0"/>
              <a:t>It is true that most medical professionals currently require “informed consent “ prior providing a medical service or procedure which has risk, will or could permanently alter the person’s body or when the procedure or service is experimental.</a:t>
            </a:r>
          </a:p>
          <a:p>
            <a:r>
              <a:rPr lang="en-US" dirty="0"/>
              <a:t>Such a requirement is not applied in an emergency or even in an urgent situation. One only needs to consider how any person, including those without disabilities, would be treated if they were in an accident or become severely ill and were unable to give consent for any reason, including, being in shock, unconscious or even comatose. No trauma room, emergency room or even a doctor on the scene would require “informed consent” before acting to save a person’s life, limb or organs.</a:t>
            </a:r>
          </a:p>
          <a:p>
            <a:r>
              <a:rPr lang="en-US" dirty="0"/>
              <a:t>Further, even in a stable situation when doctors want to undertake a procedure or service, which isn’t necessary to save a person’s life, limb or organs but they believe, is advisable, they seek next of kin when unable to obtain informed consent from the patient. Emergency rooms, trauma rooms and hospitals have surrogate decision-making policies which they follow. They usually indicate next of kin in a specific order, if available, starting with spouse then parents and then adult children.</a:t>
            </a:r>
          </a:p>
          <a:p>
            <a:r>
              <a:rPr lang="en-US" dirty="0"/>
              <a:t>Many states have surrogate decision-making statutes, family consent statutes or statutes which provide for family or surrogate decision making for persons on Medicaid. There certainly are back-up steps one could take without removing a person’s rights to prepare for “informed consent issues”. </a:t>
            </a:r>
          </a:p>
          <a:p>
            <a:endParaRPr lang="en-US" dirty="0"/>
          </a:p>
          <a:p>
            <a:r>
              <a:rPr lang="en-US" b="1" dirty="0"/>
              <a:t>Contracts</a:t>
            </a:r>
            <a:endParaRPr lang="en-US" dirty="0"/>
          </a:p>
          <a:p>
            <a:r>
              <a:rPr lang="en-US" dirty="0"/>
              <a:t>People who seek guardianship specifically to control a person rights to contract usually do so because of fears they have regarding the individual and money. If the person with a disability has resources, they are concerned they will sign contracts which will deplete their funds and become destitute or that they will significantly diminish someone’s inheritance. </a:t>
            </a:r>
          </a:p>
          <a:p>
            <a:r>
              <a:rPr lang="en-US" dirty="0"/>
              <a:t>If the individual doesn’t have much in the way of resources or needs governmental assistance, the fear is represented differently. They believe the person will unknowingly or unwittingly sign contracts which obligate them and that will affect the person in the future or that they themselves will somehow become responsible or entangled in what they believe will be a mess.</a:t>
            </a:r>
          </a:p>
          <a:p>
            <a:r>
              <a:rPr lang="en-US" dirty="0"/>
              <a:t>Most who hold this view don’t know that only a small number of contracts must be written and that anyone’s life is full of contracts which are small, some even insignificant. The contracts which must be written and signed are those which involve real property. These include leases of property, items involving the sale or purchase of parcels of property, a house, or other buildings. Another instance is transactions for items purchased or performance which will take more than a year to complete. Such an agreement must be written, and, anything involved in interstate commerce is usually required to be in writing. Other agreements may be written if one or both parties desire. However, most of what are really contracts are not written and don’t require a signature. These are items such as purchasing a ticket to a movie theater, basketball game or other event.  Whenever there is offer and acceptance by two or more parties you have the elements of a contract. This includes simple purchases from a merchant for example. When we remove the right to contract from a person, they no longer have the right or standing to participate in any “contracts”.</a:t>
            </a:r>
          </a:p>
          <a:p>
            <a:endParaRPr lang="en-US" dirty="0"/>
          </a:p>
          <a:p>
            <a:r>
              <a:rPr lang="en-US" b="1" dirty="0"/>
              <a:t>Financial Decisions</a:t>
            </a:r>
            <a:endParaRPr lang="en-US" dirty="0"/>
          </a:p>
          <a:p>
            <a:r>
              <a:rPr lang="en-US" dirty="0"/>
              <a:t>For persons with little or no income or resources, there are numerous methods to assist in handling money and getting bills paid. This is an area where there has been considerable development, making guardianship over one’s finances or of the estate unnecessary and superfluous. </a:t>
            </a:r>
          </a:p>
          <a:p>
            <a:endParaRPr lang="en-US" dirty="0"/>
          </a:p>
          <a:p>
            <a:r>
              <a:rPr lang="en-US" b="1" dirty="0"/>
              <a:t>Communication </a:t>
            </a:r>
          </a:p>
          <a:p>
            <a:r>
              <a:rPr lang="en-US" dirty="0"/>
              <a:t>Presenter notes: Guardianship</a:t>
            </a:r>
            <a:r>
              <a:rPr lang="en-US" baseline="0" dirty="0"/>
              <a:t> takes away rights that most of us take for granted, like where and how a person can live, work and play, and allocate his/her resources. Once ordered, guardianship is very difficult to undo. </a:t>
            </a:r>
          </a:p>
          <a:p>
            <a:endParaRPr lang="en-US" baseline="0" dirty="0"/>
          </a:p>
          <a:p>
            <a:r>
              <a:rPr lang="en-US" baseline="0" dirty="0"/>
              <a:t>It is important to note that people with I/DD usually outlive their parents. When parents die, the court will appoint a new guardian, often a stranger who is under no obligation to even meet with their new ward! So rather than protecting people with disabilities, guardianship actually makes them more vulnerable to abuse or exploitation.</a:t>
            </a:r>
            <a:endParaRPr lang="en-US" b="1" dirty="0"/>
          </a:p>
          <a:p>
            <a:endParaRPr lang="en-US" dirty="0"/>
          </a:p>
          <a:p>
            <a:r>
              <a:rPr lang="en-US" b="1" dirty="0"/>
              <a:t>Sex and Related Issues</a:t>
            </a:r>
            <a:endParaRPr lang="en-US" dirty="0"/>
          </a:p>
          <a:p>
            <a:r>
              <a:rPr lang="en-US" dirty="0"/>
              <a:t>Petitions for guardianship or conservatorships seldom list issues regarding sex. That doesn’t mean that those issues aren’t paramount for some persons seeking guardianship for their, usually female, relative. What we do know is that guardianship is not effective in controlling sexual behavior and certainly not in preventing sexual abuse, which is a very significant problem for women with disabilities. </a:t>
            </a:r>
          </a:p>
          <a:p>
            <a:r>
              <a:rPr lang="en-US" dirty="0"/>
              <a:t>Concerns about sex related issues are best addressed pragmatically or educationally, not by attempting to utilize guardianship. The latter is quite inappropriate and not effective.</a:t>
            </a:r>
          </a:p>
          <a:p>
            <a:endParaRPr lang="en-US" dirty="0"/>
          </a:p>
          <a:p>
            <a:endParaRPr lang="en-US" dirty="0"/>
          </a:p>
          <a:p>
            <a:pPr defTabSz="821210">
              <a:defRPr/>
            </a:pPr>
            <a:endParaRPr lang="en-US" dirty="0"/>
          </a:p>
          <a:p>
            <a:pPr defTabSz="821210">
              <a:defRPr/>
            </a:pPr>
            <a:endParaRPr lang="en-US" dirty="0"/>
          </a:p>
          <a:p>
            <a:pPr defTabSz="821210">
              <a:defRPr/>
            </a:pPr>
            <a:endParaRPr lang="en-US" dirty="0"/>
          </a:p>
          <a:p>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30</a:t>
            </a:fld>
            <a:endParaRPr lang="en-US" dirty="0"/>
          </a:p>
        </p:txBody>
      </p:sp>
    </p:spTree>
    <p:extLst>
      <p:ext uri="{BB962C8B-B14F-4D97-AF65-F5344CB8AC3E}">
        <p14:creationId xmlns:p14="http://schemas.microsoft.com/office/powerpoint/2010/main" val="1217377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notes: Supported decision making is a </a:t>
            </a:r>
            <a:r>
              <a:rPr lang="en-US" dirty="0"/>
              <a:t>process in which people with I/DD make their own choices and express preferences with the assistance of a trusted family member, friend or a team of supporters.</a:t>
            </a:r>
            <a:r>
              <a:rPr lang="en-US" baseline="0" dirty="0"/>
              <a:t> It</a:t>
            </a:r>
            <a:r>
              <a:rPr lang="en-US" dirty="0"/>
              <a:t> promotes autonomy and self-determination by empowering people to make their own decisions.</a:t>
            </a:r>
          </a:p>
          <a:p>
            <a:endParaRPr lang="en-US" dirty="0"/>
          </a:p>
          <a:p>
            <a:r>
              <a:rPr lang="en-US" dirty="0"/>
              <a:t>The process begins when we acknowledge that people with disabilities have the right to make their own decisions. When people are supported to make decisions for themselves, they are seen by others as capable. When they are not allowed to make decisions, they  are viewed as less capable and as having less value than people without disabilities.</a:t>
            </a:r>
          </a:p>
        </p:txBody>
      </p:sp>
      <p:sp>
        <p:nvSpPr>
          <p:cNvPr id="4" name="Slide Number Placeholder 3"/>
          <p:cNvSpPr>
            <a:spLocks noGrp="1"/>
          </p:cNvSpPr>
          <p:nvPr>
            <p:ph type="sldNum" sz="quarter" idx="10"/>
          </p:nvPr>
        </p:nvSpPr>
        <p:spPr/>
        <p:txBody>
          <a:bodyPr/>
          <a:lstStyle/>
          <a:p>
            <a:fld id="{CDF1913B-1F65-4003-B4FD-046B14EB56AC}" type="slidenum">
              <a:rPr lang="en-US" smtClean="0"/>
              <a:t>32</a:t>
            </a:fld>
            <a:endParaRPr lang="en-US" dirty="0"/>
          </a:p>
        </p:txBody>
      </p:sp>
    </p:spTree>
    <p:extLst>
      <p:ext uri="{BB962C8B-B14F-4D97-AF65-F5344CB8AC3E}">
        <p14:creationId xmlns:p14="http://schemas.microsoft.com/office/powerpoint/2010/main" val="2948642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36</a:t>
            </a:fld>
            <a:endParaRPr lang="en-US" dirty="0"/>
          </a:p>
        </p:txBody>
      </p:sp>
    </p:spTree>
    <p:extLst>
      <p:ext uri="{BB962C8B-B14F-4D97-AF65-F5344CB8AC3E}">
        <p14:creationId xmlns:p14="http://schemas.microsoft.com/office/powerpoint/2010/main" val="4007339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37</a:t>
            </a:fld>
            <a:endParaRPr lang="en-US" dirty="0"/>
          </a:p>
        </p:txBody>
      </p:sp>
    </p:spTree>
    <p:extLst>
      <p:ext uri="{BB962C8B-B14F-4D97-AF65-F5344CB8AC3E}">
        <p14:creationId xmlns:p14="http://schemas.microsoft.com/office/powerpoint/2010/main" val="536346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notes: Elicit answers from audience. </a:t>
            </a:r>
          </a:p>
          <a:p>
            <a:r>
              <a:rPr lang="en-US" baseline="0" dirty="0"/>
              <a:t>People in our circles help us succeed by:</a:t>
            </a:r>
          </a:p>
          <a:p>
            <a:r>
              <a:rPr lang="en-US" dirty="0"/>
              <a:t>Promoting positive social connections</a:t>
            </a:r>
          </a:p>
          <a:p>
            <a:r>
              <a:rPr lang="en-US" dirty="0"/>
              <a:t>Understanding our strengths and challenges</a:t>
            </a:r>
          </a:p>
          <a:p>
            <a:r>
              <a:rPr lang="en-US" dirty="0"/>
              <a:t>Helping us set goals and plan our futures</a:t>
            </a:r>
          </a:p>
          <a:p>
            <a:r>
              <a:rPr lang="en-US" dirty="0"/>
              <a:t>Mobilizing community resources on our behalf</a:t>
            </a:r>
          </a:p>
          <a:p>
            <a:endParaRPr lang="en-US" baseline="0" dirty="0"/>
          </a:p>
        </p:txBody>
      </p:sp>
      <p:sp>
        <p:nvSpPr>
          <p:cNvPr id="4" name="Slide Number Placeholder 3"/>
          <p:cNvSpPr>
            <a:spLocks noGrp="1"/>
          </p:cNvSpPr>
          <p:nvPr>
            <p:ph type="sldNum" sz="quarter" idx="10"/>
          </p:nvPr>
        </p:nvSpPr>
        <p:spPr/>
        <p:txBody>
          <a:bodyPr/>
          <a:lstStyle/>
          <a:p>
            <a:fld id="{CDF1913B-1F65-4003-B4FD-046B14EB56AC}" type="slidenum">
              <a:rPr lang="en-US" smtClean="0"/>
              <a:t>38</a:t>
            </a:fld>
            <a:endParaRPr lang="en-US" dirty="0"/>
          </a:p>
        </p:txBody>
      </p:sp>
    </p:spTree>
    <p:extLst>
      <p:ext uri="{BB962C8B-B14F-4D97-AF65-F5344CB8AC3E}">
        <p14:creationId xmlns:p14="http://schemas.microsoft.com/office/powerpoint/2010/main" val="404453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 – Please feel free to add 5 questions</a:t>
            </a:r>
          </a:p>
          <a:p>
            <a:r>
              <a:rPr lang="en-US" dirty="0"/>
              <a:t>IDEAS for F</a:t>
            </a:r>
          </a:p>
          <a:p>
            <a:pPr marL="205302" indent="-205302">
              <a:buAutoNum type="arabicParenR"/>
            </a:pPr>
            <a:r>
              <a:rPr lang="en-US" dirty="0"/>
              <a:t>Guardianship is something that remains for individuals with I/DD – that is, because they have a disability – the parents will remain the guardian – no court process needed</a:t>
            </a:r>
          </a:p>
          <a:p>
            <a:pPr marL="205302" indent="-205302">
              <a:buAutoNum type="arabicParenR"/>
            </a:pPr>
            <a:r>
              <a:rPr lang="en-US" dirty="0"/>
              <a:t>As soon as a person turns 18, need to get a guardian ASAP</a:t>
            </a:r>
          </a:p>
          <a:p>
            <a:r>
              <a:rPr lang="en-US" dirty="0"/>
              <a:t>3) Guardianship is needed for people who have very significant and profound disabilities – </a:t>
            </a:r>
          </a:p>
          <a:p>
            <a:r>
              <a:rPr lang="en-US" dirty="0"/>
              <a:t>4) Adult Guardian appointments = parent role</a:t>
            </a:r>
          </a:p>
          <a:p>
            <a:r>
              <a:rPr lang="en-US" dirty="0"/>
              <a:t>5) Guardianship lasts the lifetime of the guardian</a:t>
            </a:r>
          </a:p>
          <a:p>
            <a:r>
              <a:rPr lang="en-US" dirty="0"/>
              <a:t>So many other things I hear could be added -----your call</a:t>
            </a:r>
          </a:p>
          <a:p>
            <a:endParaRPr lang="en-US" dirty="0"/>
          </a:p>
        </p:txBody>
      </p:sp>
      <p:sp>
        <p:nvSpPr>
          <p:cNvPr id="4" name="Slide Number Placeholder 3"/>
          <p:cNvSpPr>
            <a:spLocks noGrp="1"/>
          </p:cNvSpPr>
          <p:nvPr>
            <p:ph type="sldNum" sz="quarter" idx="5"/>
          </p:nvPr>
        </p:nvSpPr>
        <p:spPr/>
        <p:txBody>
          <a:bodyPr/>
          <a:lstStyle/>
          <a:p>
            <a:fld id="{6C28608E-8FFB-9643-A05C-A20714045938}" type="slidenum">
              <a:rPr lang="en-US" smtClean="0"/>
              <a:t>5</a:t>
            </a:fld>
            <a:endParaRPr lang="en-US" dirty="0"/>
          </a:p>
        </p:txBody>
      </p:sp>
    </p:spTree>
    <p:extLst>
      <p:ext uri="{BB962C8B-B14F-4D97-AF65-F5344CB8AC3E}">
        <p14:creationId xmlns:p14="http://schemas.microsoft.com/office/powerpoint/2010/main" val="3269495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39</a:t>
            </a:fld>
            <a:endParaRPr lang="en-US" dirty="0"/>
          </a:p>
        </p:txBody>
      </p:sp>
    </p:spTree>
    <p:extLst>
      <p:ext uri="{BB962C8B-B14F-4D97-AF65-F5344CB8AC3E}">
        <p14:creationId xmlns:p14="http://schemas.microsoft.com/office/powerpoint/2010/main" val="2529022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notes: Show video demonstrating use of AT. </a:t>
            </a:r>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40</a:t>
            </a:fld>
            <a:endParaRPr lang="en-US" dirty="0"/>
          </a:p>
        </p:txBody>
      </p:sp>
    </p:spTree>
    <p:extLst>
      <p:ext uri="{BB962C8B-B14F-4D97-AF65-F5344CB8AC3E}">
        <p14:creationId xmlns:p14="http://schemas.microsoft.com/office/powerpoint/2010/main" val="4042981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 You</a:t>
            </a:r>
            <a:r>
              <a:rPr lang="en-US" baseline="0" dirty="0"/>
              <a:t> might ask if anyone in the audience is familiar with PCP and wants to share how they’ve used the process to make choices and decisions for themselves or on behalf of loved ones. </a:t>
            </a:r>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41</a:t>
            </a:fld>
            <a:endParaRPr lang="en-US" dirty="0"/>
          </a:p>
        </p:txBody>
      </p:sp>
    </p:spTree>
    <p:extLst>
      <p:ext uri="{BB962C8B-B14F-4D97-AF65-F5344CB8AC3E}">
        <p14:creationId xmlns:p14="http://schemas.microsoft.com/office/powerpoint/2010/main" val="3294662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notes: Show relevant video clip</a:t>
            </a:r>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42</a:t>
            </a:fld>
            <a:endParaRPr lang="en-US" dirty="0"/>
          </a:p>
        </p:txBody>
      </p:sp>
    </p:spTree>
    <p:extLst>
      <p:ext uri="{BB962C8B-B14F-4D97-AF65-F5344CB8AC3E}">
        <p14:creationId xmlns:p14="http://schemas.microsoft.com/office/powerpoint/2010/main" val="951654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 This is</a:t>
            </a:r>
            <a:r>
              <a:rPr lang="en-US" baseline="0" dirty="0"/>
              <a:t> an easy way to ensure parents and other family members can stay involved in the life of their loved one and continue to support and guide them without pursuing guardianship. Handouts can include sample forms.</a:t>
            </a:r>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43</a:t>
            </a:fld>
            <a:endParaRPr lang="en-US" dirty="0"/>
          </a:p>
        </p:txBody>
      </p:sp>
    </p:spTree>
    <p:extLst>
      <p:ext uri="{BB962C8B-B14F-4D97-AF65-F5344CB8AC3E}">
        <p14:creationId xmlns:p14="http://schemas.microsoft.com/office/powerpoint/2010/main" val="3924513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44</a:t>
            </a:fld>
            <a:endParaRPr lang="en-US" dirty="0"/>
          </a:p>
        </p:txBody>
      </p:sp>
    </p:spTree>
    <p:extLst>
      <p:ext uri="{BB962C8B-B14F-4D97-AF65-F5344CB8AC3E}">
        <p14:creationId xmlns:p14="http://schemas.microsoft.com/office/powerpoint/2010/main" val="1385456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45</a:t>
            </a:fld>
            <a:endParaRPr lang="en-US" dirty="0"/>
          </a:p>
        </p:txBody>
      </p:sp>
    </p:spTree>
    <p:extLst>
      <p:ext uri="{BB962C8B-B14F-4D97-AF65-F5344CB8AC3E}">
        <p14:creationId xmlns:p14="http://schemas.microsoft.com/office/powerpoint/2010/main" val="698724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 The payee pays bills and handles other financial transactions of behalf of the SSDI or SSI beneficiary.</a:t>
            </a:r>
          </a:p>
          <a:p>
            <a:r>
              <a:rPr lang="en-US" dirty="0"/>
              <a:t>The payee can be compensated for the service, usually no more than $42 per month, from the beneficiary’s SSDI or SSI income. Plenty of people have a family member or friend as their payee and do not pay them for helping. </a:t>
            </a:r>
          </a:p>
          <a:p>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46</a:t>
            </a:fld>
            <a:endParaRPr lang="en-US" dirty="0"/>
          </a:p>
        </p:txBody>
      </p:sp>
    </p:spTree>
    <p:extLst>
      <p:ext uri="{BB962C8B-B14F-4D97-AF65-F5344CB8AC3E}">
        <p14:creationId xmlns:p14="http://schemas.microsoft.com/office/powerpoint/2010/main" val="3363861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special needs</a:t>
            </a:r>
            <a:r>
              <a:rPr lang="en-US" baseline="0" dirty="0"/>
              <a:t> trust is a type of trust that allows a beneficiary who has a disability to use the property and money  that is held in the trust  for his or her benefit, without jeopardizing the individual’s essential needs-based government benefits, such as SSI. The trust is controlled by an entity, not the individual, and funds cannot be spent on anything SSI (or other government benefits) covers, such  as housing or food. </a:t>
            </a:r>
          </a:p>
          <a:p>
            <a:endParaRPr lang="en-US" baseline="0" dirty="0"/>
          </a:p>
          <a:p>
            <a:r>
              <a:rPr lang="en-US" baseline="0" dirty="0"/>
              <a:t>An ABLE account is a special type of savings account in the name of and controlled by an individual with a disability. The individual account holder can save money without losing eligibility for SSI, Medicaid and other public benefits. Funds can only be used for disability-related expenses. </a:t>
            </a:r>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48</a:t>
            </a:fld>
            <a:endParaRPr lang="en-US" dirty="0"/>
          </a:p>
        </p:txBody>
      </p:sp>
    </p:spTree>
    <p:extLst>
      <p:ext uri="{BB962C8B-B14F-4D97-AF65-F5344CB8AC3E}">
        <p14:creationId xmlns:p14="http://schemas.microsoft.com/office/powerpoint/2010/main" val="2801874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audience members to list reasons why people seek guardianships.</a:t>
            </a:r>
          </a:p>
        </p:txBody>
      </p:sp>
      <p:sp>
        <p:nvSpPr>
          <p:cNvPr id="4" name="Slide Number Placeholder 3"/>
          <p:cNvSpPr>
            <a:spLocks noGrp="1"/>
          </p:cNvSpPr>
          <p:nvPr>
            <p:ph type="sldNum" sz="quarter" idx="5"/>
          </p:nvPr>
        </p:nvSpPr>
        <p:spPr/>
        <p:txBody>
          <a:bodyPr/>
          <a:lstStyle/>
          <a:p>
            <a:fld id="{CDF1913B-1F65-4003-B4FD-046B14EB56AC}" type="slidenum">
              <a:rPr lang="en-US" smtClean="0"/>
              <a:t>49</a:t>
            </a:fld>
            <a:endParaRPr lang="en-US" dirty="0"/>
          </a:p>
        </p:txBody>
      </p:sp>
    </p:spTree>
    <p:extLst>
      <p:ext uri="{BB962C8B-B14F-4D97-AF65-F5344CB8AC3E}">
        <p14:creationId xmlns:p14="http://schemas.microsoft.com/office/powerpoint/2010/main" val="115151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21210">
              <a:defRPr/>
            </a:pPr>
            <a:r>
              <a:rPr lang="en-US" i="1" dirty="0"/>
              <a:t>To be populated by lead trainer before sending template to presenter</a:t>
            </a:r>
          </a:p>
          <a:p>
            <a:endParaRPr lang="en-US" dirty="0"/>
          </a:p>
        </p:txBody>
      </p:sp>
      <p:sp>
        <p:nvSpPr>
          <p:cNvPr id="4" name="Slide Number Placeholder 3"/>
          <p:cNvSpPr>
            <a:spLocks noGrp="1"/>
          </p:cNvSpPr>
          <p:nvPr>
            <p:ph type="sldNum" sz="quarter" idx="10"/>
          </p:nvPr>
        </p:nvSpPr>
        <p:spPr/>
        <p:txBody>
          <a:bodyPr/>
          <a:lstStyle/>
          <a:p>
            <a:fld id="{B9EDD3EA-F8B1-47F4-B3DE-6E2875FD536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551585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F1913B-1F65-4003-B4FD-046B14EB56AC}" type="slidenum">
              <a:rPr lang="en-US" smtClean="0"/>
              <a:t>51</a:t>
            </a:fld>
            <a:endParaRPr lang="en-US" dirty="0"/>
          </a:p>
        </p:txBody>
      </p:sp>
    </p:spTree>
    <p:extLst>
      <p:ext uri="{BB962C8B-B14F-4D97-AF65-F5344CB8AC3E}">
        <p14:creationId xmlns:p14="http://schemas.microsoft.com/office/powerpoint/2010/main" val="3383241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F1913B-1F65-4003-B4FD-046B14EB56AC}" type="slidenum">
              <a:rPr lang="en-US" smtClean="0"/>
              <a:t>52</a:t>
            </a:fld>
            <a:endParaRPr lang="en-US" dirty="0"/>
          </a:p>
        </p:txBody>
      </p:sp>
    </p:spTree>
    <p:extLst>
      <p:ext uri="{BB962C8B-B14F-4D97-AF65-F5344CB8AC3E}">
        <p14:creationId xmlns:p14="http://schemas.microsoft.com/office/powerpoint/2010/main" val="1150983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 Even the</a:t>
            </a:r>
            <a:r>
              <a:rPr lang="en-US" baseline="0" dirty="0"/>
              <a:t> professional guardians association is in support of supported decision making!</a:t>
            </a:r>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53</a:t>
            </a:fld>
            <a:endParaRPr lang="en-US" dirty="0"/>
          </a:p>
        </p:txBody>
      </p:sp>
    </p:spTree>
    <p:extLst>
      <p:ext uri="{BB962C8B-B14F-4D97-AF65-F5344CB8AC3E}">
        <p14:creationId xmlns:p14="http://schemas.microsoft.com/office/powerpoint/2010/main" val="3675969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54</a:t>
            </a:fld>
            <a:endParaRPr lang="en-US" dirty="0"/>
          </a:p>
        </p:txBody>
      </p:sp>
    </p:spTree>
    <p:extLst>
      <p:ext uri="{BB962C8B-B14F-4D97-AF65-F5344CB8AC3E}">
        <p14:creationId xmlns:p14="http://schemas.microsoft.com/office/powerpoint/2010/main" val="23122262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55</a:t>
            </a:fld>
            <a:endParaRPr lang="en-US" dirty="0"/>
          </a:p>
        </p:txBody>
      </p:sp>
    </p:spTree>
    <p:extLst>
      <p:ext uri="{BB962C8B-B14F-4D97-AF65-F5344CB8AC3E}">
        <p14:creationId xmlns:p14="http://schemas.microsoft.com/office/powerpoint/2010/main" val="1702561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 Reference</a:t>
            </a:r>
            <a:r>
              <a:rPr lang="en-US" baseline="0" dirty="0"/>
              <a:t> resource sheet hand-out.</a:t>
            </a:r>
          </a:p>
          <a:p>
            <a:endParaRPr lang="en-US" baseline="0" dirty="0"/>
          </a:p>
          <a:p>
            <a:r>
              <a:rPr lang="en-US" baseline="0" dirty="0"/>
              <a:t>Some suggestions for those who want to promote SDM:</a:t>
            </a:r>
            <a:br>
              <a:rPr lang="en-US" baseline="0" dirty="0"/>
            </a:br>
            <a:br>
              <a:rPr lang="en-US" baseline="0" dirty="0"/>
            </a:br>
            <a:r>
              <a:rPr lang="en-US" dirty="0"/>
              <a:t>Advocate:</a:t>
            </a:r>
          </a:p>
          <a:p>
            <a:r>
              <a:rPr lang="en-US" dirty="0"/>
              <a:t>for  information on alternatives to guardianship to be provided as part of federal regulations (e.g., Medicaid, Older Americans Act, IDEA).</a:t>
            </a:r>
          </a:p>
          <a:p>
            <a:r>
              <a:rPr lang="en-US" dirty="0"/>
              <a:t>for  requiring IDEA regulations on transition planning to specifically address procedures for implementing SDM.</a:t>
            </a:r>
          </a:p>
          <a:p>
            <a:r>
              <a:rPr lang="en-US" dirty="0"/>
              <a:t>for waiver and community providers to be trained to respect and implement SDM. </a:t>
            </a:r>
          </a:p>
          <a:p>
            <a:r>
              <a:rPr lang="en-US" dirty="0"/>
              <a:t>for special education providers to be trained to respect and implement SDM. </a:t>
            </a:r>
          </a:p>
          <a:p>
            <a:r>
              <a:rPr lang="en-US" dirty="0"/>
              <a:t>for State and Federal Departments of Education to be required to provide interpretive guidance on alternatives to guardianship and information on SDM. </a:t>
            </a:r>
            <a:endParaRPr lang="en-US" dirty="0">
              <a:sym typeface="Symbol" panose="05050102010706020507" pitchFamily="18" charset="2"/>
            </a:endParaRPr>
          </a:p>
          <a:p>
            <a:endParaRPr lang="en-US" baseline="0" dirty="0"/>
          </a:p>
        </p:txBody>
      </p:sp>
      <p:sp>
        <p:nvSpPr>
          <p:cNvPr id="4" name="Slide Number Placeholder 3"/>
          <p:cNvSpPr>
            <a:spLocks noGrp="1"/>
          </p:cNvSpPr>
          <p:nvPr>
            <p:ph type="sldNum" sz="quarter" idx="10"/>
          </p:nvPr>
        </p:nvSpPr>
        <p:spPr/>
        <p:txBody>
          <a:bodyPr/>
          <a:lstStyle/>
          <a:p>
            <a:fld id="{CDF1913B-1F65-4003-B4FD-046B14EB56AC}" type="slidenum">
              <a:rPr lang="en-US" smtClean="0"/>
              <a:t>62</a:t>
            </a:fld>
            <a:endParaRPr lang="en-US" dirty="0"/>
          </a:p>
        </p:txBody>
      </p:sp>
    </p:spTree>
    <p:extLst>
      <p:ext uri="{BB962C8B-B14F-4D97-AF65-F5344CB8AC3E}">
        <p14:creationId xmlns:p14="http://schemas.microsoft.com/office/powerpoint/2010/main" val="329597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notes:</a:t>
            </a:r>
          </a:p>
          <a:p>
            <a:r>
              <a:rPr lang="en-US" dirty="0"/>
              <a:t>The majority of those who petition a court to appoint a guardian for someone with I/DD are family members, who are encouraged to do so by educators when the individual with a disability reaches the age of 18.</a:t>
            </a:r>
            <a:r>
              <a:rPr lang="en-US" baseline="0" dirty="0"/>
              <a:t> </a:t>
            </a:r>
            <a:r>
              <a:rPr lang="en-US" dirty="0"/>
              <a:t>The</a:t>
            </a:r>
            <a:r>
              <a:rPr lang="en-US" baseline="0" dirty="0"/>
              <a:t> medical community also promotes guardianship. </a:t>
            </a:r>
            <a:r>
              <a:rPr lang="en-US" dirty="0"/>
              <a:t>Family members are often told that unless they</a:t>
            </a:r>
            <a:r>
              <a:rPr lang="en-US" baseline="0" dirty="0"/>
              <a:t> seek guardianship, they might not be able to have contact with their adult child, or not have any input into the care and services their loved one will receive. This is not true.</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13</a:t>
            </a:fld>
            <a:endParaRPr lang="en-US" dirty="0"/>
          </a:p>
        </p:txBody>
      </p:sp>
    </p:spTree>
    <p:extLst>
      <p:ext uri="{BB962C8B-B14F-4D97-AF65-F5344CB8AC3E}">
        <p14:creationId xmlns:p14="http://schemas.microsoft.com/office/powerpoint/2010/main" val="349545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TASH</a:t>
            </a:r>
            <a:r>
              <a:rPr lang="en-US" baseline="0" dirty="0"/>
              <a:t> is a leading disability advocacy organization.</a:t>
            </a:r>
            <a:endParaRPr lang="en-US" dirty="0"/>
          </a:p>
        </p:txBody>
      </p:sp>
      <p:sp>
        <p:nvSpPr>
          <p:cNvPr id="4" name="Slide Number Placeholder 3"/>
          <p:cNvSpPr>
            <a:spLocks noGrp="1"/>
          </p:cNvSpPr>
          <p:nvPr>
            <p:ph type="sldNum" sz="quarter" idx="10"/>
          </p:nvPr>
        </p:nvSpPr>
        <p:spPr/>
        <p:txBody>
          <a:bodyPr/>
          <a:lstStyle/>
          <a:p>
            <a:fld id="{CDF1913B-1F65-4003-B4FD-046B14EB56AC}" type="slidenum">
              <a:rPr lang="en-US" smtClean="0"/>
              <a:t>14</a:t>
            </a:fld>
            <a:endParaRPr lang="en-US" dirty="0"/>
          </a:p>
        </p:txBody>
      </p:sp>
    </p:spTree>
    <p:extLst>
      <p:ext uri="{BB962C8B-B14F-4D97-AF65-F5344CB8AC3E}">
        <p14:creationId xmlns:p14="http://schemas.microsoft.com/office/powerpoint/2010/main" val="345440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 Talk about how guardianships in Michigan have continued to rise until very recently, but even with the decrease in 2016-17, we still remain over the national average .</a:t>
            </a:r>
          </a:p>
        </p:txBody>
      </p:sp>
      <p:sp>
        <p:nvSpPr>
          <p:cNvPr id="4" name="Slide Number Placeholder 3"/>
          <p:cNvSpPr>
            <a:spLocks noGrp="1"/>
          </p:cNvSpPr>
          <p:nvPr>
            <p:ph type="sldNum" sz="quarter" idx="5"/>
          </p:nvPr>
        </p:nvSpPr>
        <p:spPr/>
        <p:txBody>
          <a:bodyPr/>
          <a:lstStyle/>
          <a:p>
            <a:fld id="{CDF1913B-1F65-4003-B4FD-046B14EB56AC}" type="slidenum">
              <a:rPr lang="en-US" smtClean="0"/>
              <a:t>15</a:t>
            </a:fld>
            <a:endParaRPr lang="en-US" dirty="0"/>
          </a:p>
        </p:txBody>
      </p:sp>
    </p:spTree>
    <p:extLst>
      <p:ext uri="{BB962C8B-B14F-4D97-AF65-F5344CB8AC3E}">
        <p14:creationId xmlns:p14="http://schemas.microsoft.com/office/powerpoint/2010/main" val="167312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F1913B-1F65-4003-B4FD-046B14EB56AC}" type="slidenum">
              <a:rPr lang="en-US" smtClean="0"/>
              <a:t>16</a:t>
            </a:fld>
            <a:endParaRPr lang="en-US" dirty="0"/>
          </a:p>
        </p:txBody>
      </p:sp>
    </p:spTree>
    <p:extLst>
      <p:ext uri="{BB962C8B-B14F-4D97-AF65-F5344CB8AC3E}">
        <p14:creationId xmlns:p14="http://schemas.microsoft.com/office/powerpoint/2010/main" val="27213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31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8608E-8FFB-9643-A05C-A20714045938}" type="slidenum">
              <a:rPr lang="en-US" smtClean="0"/>
              <a:t>18</a:t>
            </a:fld>
            <a:endParaRPr lang="en-US" dirty="0"/>
          </a:p>
        </p:txBody>
      </p:sp>
    </p:spTree>
    <p:extLst>
      <p:ext uri="{BB962C8B-B14F-4D97-AF65-F5344CB8AC3E}">
        <p14:creationId xmlns:p14="http://schemas.microsoft.com/office/powerpoint/2010/main" val="2664856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18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497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373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23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607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298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874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512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407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2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237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971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5/7/2021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440383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prezi.com/8l7fd3lgnuu-/hacking-the-community-20/?utm_campaign=share&amp;utm_medium=cop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7CA9BE3A-A529-44AE-9073-4C9D2518466E}"/>
              </a:ext>
            </a:extLst>
          </p:cNvPr>
          <p:cNvSpPr/>
          <p:nvPr/>
        </p:nvSpPr>
        <p:spPr>
          <a:xfrm>
            <a:off x="1739625" y="14989"/>
            <a:ext cx="11351560" cy="11765155"/>
          </a:xfrm>
          <a:prstGeom prst="rect">
            <a:avLst/>
          </a:prstGeom>
          <a:noFill/>
        </p:spPr>
        <p:txBody>
          <a:bodyPr wrap="square" lIns="0" tIns="0" rIns="0" bIns="0" rtlCol="0"/>
          <a:lstStyle/>
          <a:p>
            <a:endParaRPr dirty="0"/>
          </a:p>
        </p:txBody>
      </p:sp>
      <p:sp>
        <p:nvSpPr>
          <p:cNvPr id="19" name="TextBox 18">
            <a:extLst>
              <a:ext uri="{FF2B5EF4-FFF2-40B4-BE49-F238E27FC236}">
                <a16:creationId xmlns:a16="http://schemas.microsoft.com/office/drawing/2014/main" id="{693D2102-E12F-4746-B461-DED26D0BE5D6}"/>
              </a:ext>
            </a:extLst>
          </p:cNvPr>
          <p:cNvSpPr txBox="1"/>
          <p:nvPr/>
        </p:nvSpPr>
        <p:spPr>
          <a:xfrm>
            <a:off x="4443984" y="5757974"/>
            <a:ext cx="987547" cy="843994"/>
          </a:xfrm>
          <a:prstGeom prst="rect">
            <a:avLst/>
          </a:prstGeom>
          <a:noFill/>
        </p:spPr>
        <p:txBody>
          <a:bodyPr wrap="square" rtlCol="0">
            <a:spAutoFit/>
          </a:bodyPr>
          <a:lstStyle/>
          <a:p>
            <a:endParaRPr lang="en-US" dirty="0"/>
          </a:p>
        </p:txBody>
      </p:sp>
      <p:pic>
        <p:nvPicPr>
          <p:cNvPr id="5" name="Picture 4" descr="A close up of a road with the phrase YOUR LIFE, YOUR CHOICE imposed upon it.&#10; &#10;The title of the presentation: Supported Decision-Making and presenter name appear with logos">
            <a:extLst>
              <a:ext uri="{FF2B5EF4-FFF2-40B4-BE49-F238E27FC236}">
                <a16:creationId xmlns:a16="http://schemas.microsoft.com/office/drawing/2014/main" id="{5C72DF84-9CCF-4591-8B73-436DE447387E}"/>
              </a:ext>
            </a:extLst>
          </p:cNvPr>
          <p:cNvPicPr>
            <a:picLocks noChangeAspect="1"/>
          </p:cNvPicPr>
          <p:nvPr/>
        </p:nvPicPr>
        <p:blipFill>
          <a:blip r:embed="rId3">
            <a:alphaModFix amt="27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5134" y="14989"/>
            <a:ext cx="12192000" cy="6858000"/>
          </a:xfrm>
          <a:prstGeom prst="rect">
            <a:avLst/>
          </a:prstGeom>
        </p:spPr>
      </p:pic>
      <p:sp>
        <p:nvSpPr>
          <p:cNvPr id="12" name="Rectangle 11">
            <a:extLst>
              <a:ext uri="{FF2B5EF4-FFF2-40B4-BE49-F238E27FC236}">
                <a16:creationId xmlns:a16="http://schemas.microsoft.com/office/drawing/2014/main" id="{6794A689-4AD6-49B7-A90D-87E1A6880B0D}"/>
              </a:ext>
              <a:ext uri="{C183D7F6-B498-43B3-948B-1728B52AA6E4}">
                <adec:decorative xmlns:adec="http://schemas.microsoft.com/office/drawing/2017/decorative" val="0"/>
              </a:ext>
            </a:extLst>
          </p:cNvPr>
          <p:cNvSpPr/>
          <p:nvPr/>
        </p:nvSpPr>
        <p:spPr>
          <a:xfrm>
            <a:off x="1230252" y="166837"/>
            <a:ext cx="9761764" cy="1938992"/>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lvl="0" algn="ctr"/>
            <a:r>
              <a:rPr lang="en-US" sz="6000" dirty="0">
                <a:solidFill>
                  <a:srgbClr val="3C6D74"/>
                </a:solidFill>
                <a:latin typeface="Arial Black" panose="020B0A04020102020204" pitchFamily="34" charset="0"/>
                <a:cs typeface="Calibri" panose="020F0502020204030204" pitchFamily="34" charset="0"/>
              </a:rPr>
              <a:t>SUPPORTED</a:t>
            </a:r>
            <a:br>
              <a:rPr lang="en-US" sz="6000" dirty="0">
                <a:solidFill>
                  <a:srgbClr val="3C6D74"/>
                </a:solidFill>
                <a:latin typeface="Arial Black" panose="020B0A04020102020204" pitchFamily="34" charset="0"/>
                <a:cs typeface="Calibri" panose="020F0502020204030204" pitchFamily="34" charset="0"/>
              </a:rPr>
            </a:br>
            <a:r>
              <a:rPr lang="en-US" sz="6000" dirty="0">
                <a:solidFill>
                  <a:srgbClr val="3C6D74"/>
                </a:solidFill>
                <a:latin typeface="Arial Black" panose="020B0A04020102020204" pitchFamily="34" charset="0"/>
                <a:cs typeface="Calibri" panose="020F0502020204030204" pitchFamily="34" charset="0"/>
              </a:rPr>
              <a:t>DECISION-MAKING  </a:t>
            </a:r>
          </a:p>
        </p:txBody>
      </p:sp>
      <p:pic>
        <p:nvPicPr>
          <p:cNvPr id="22" name="Picture 21" descr="A close up of a logo&#10;&#10;Description automatically generated">
            <a:extLst>
              <a:ext uri="{FF2B5EF4-FFF2-40B4-BE49-F238E27FC236}">
                <a16:creationId xmlns:a16="http://schemas.microsoft.com/office/drawing/2014/main" id="{FC188F70-C183-48C3-858D-35CB0C20787B}"/>
              </a:ext>
            </a:extLst>
          </p:cNvPr>
          <p:cNvPicPr>
            <a:picLocks noChangeAspect="1"/>
          </p:cNvPicPr>
          <p:nvPr/>
        </p:nvPicPr>
        <p:blipFill>
          <a:blip r:embed="rId5"/>
          <a:stretch>
            <a:fillRect/>
          </a:stretch>
        </p:blipFill>
        <p:spPr>
          <a:xfrm>
            <a:off x="1272448" y="1963454"/>
            <a:ext cx="1467814" cy="1354217"/>
          </a:xfrm>
          <a:prstGeom prst="rect">
            <a:avLst/>
          </a:prstGeom>
        </p:spPr>
      </p:pic>
      <p:sp>
        <p:nvSpPr>
          <p:cNvPr id="23" name="TextBox 22">
            <a:extLst>
              <a:ext uri="{FF2B5EF4-FFF2-40B4-BE49-F238E27FC236}">
                <a16:creationId xmlns:a16="http://schemas.microsoft.com/office/drawing/2014/main" id="{F2FEFB13-94AB-48AC-ACB3-73905077F3FE}"/>
              </a:ext>
            </a:extLst>
          </p:cNvPr>
          <p:cNvSpPr txBox="1"/>
          <p:nvPr/>
        </p:nvSpPr>
        <p:spPr>
          <a:xfrm>
            <a:off x="4130341" y="787887"/>
            <a:ext cx="4736552" cy="1024208"/>
          </a:xfrm>
          <a:prstGeom prst="rect">
            <a:avLst/>
          </a:prstGeom>
          <a:noFill/>
        </p:spPr>
        <p:txBody>
          <a:bodyPr wrap="square" rtlCol="0">
            <a:spAutoFit/>
          </a:bodyPr>
          <a:lstStyle/>
          <a:p>
            <a:endParaRPr lang="en-US" dirty="0"/>
          </a:p>
        </p:txBody>
      </p:sp>
      <p:sp>
        <p:nvSpPr>
          <p:cNvPr id="24" name="TextBox 23">
            <a:extLst>
              <a:ext uri="{FF2B5EF4-FFF2-40B4-BE49-F238E27FC236}">
                <a16:creationId xmlns:a16="http://schemas.microsoft.com/office/drawing/2014/main" id="{D46B344E-415E-4F10-B3EE-2A1B605FEE05}"/>
              </a:ext>
            </a:extLst>
          </p:cNvPr>
          <p:cNvSpPr txBox="1"/>
          <p:nvPr/>
        </p:nvSpPr>
        <p:spPr>
          <a:xfrm>
            <a:off x="2740262" y="1963454"/>
            <a:ext cx="8270637" cy="1354217"/>
          </a:xfrm>
          <a:prstGeom prst="rect">
            <a:avLst/>
          </a:prstGeom>
          <a:solidFill>
            <a:schemeClr val="accent4">
              <a:lumMod val="75000"/>
            </a:schemeClr>
          </a:solidFill>
        </p:spPr>
        <p:txBody>
          <a:bodyPr wrap="square" rtlCol="0">
            <a:spAutoFit/>
          </a:bodyPr>
          <a:lstStyle/>
          <a:p>
            <a:endParaRPr lang="en-US" sz="800" dirty="0">
              <a:solidFill>
                <a:schemeClr val="bg1"/>
              </a:solidFill>
            </a:endParaRPr>
          </a:p>
          <a:p>
            <a:r>
              <a:rPr lang="en-US" sz="2200" dirty="0">
                <a:solidFill>
                  <a:schemeClr val="bg1"/>
                </a:solidFill>
              </a:rPr>
              <a:t>Presented by:</a:t>
            </a:r>
          </a:p>
          <a:p>
            <a:r>
              <a:rPr lang="en-US" sz="2200" dirty="0">
                <a:solidFill>
                  <a:schemeClr val="bg1"/>
                </a:solidFill>
              </a:rPr>
              <a:t>Bonnie González - Health West</a:t>
            </a:r>
          </a:p>
          <a:p>
            <a:r>
              <a:rPr lang="en-US" sz="2200" dirty="0">
                <a:solidFill>
                  <a:schemeClr val="bg1"/>
                </a:solidFill>
              </a:rPr>
              <a:t>Mary Shehan-Boogaard - Michigan Developmental Disabilities Council </a:t>
            </a:r>
          </a:p>
          <a:p>
            <a:endParaRPr lang="en-US" sz="800" dirty="0">
              <a:solidFill>
                <a:schemeClr val="bg1"/>
              </a:solidFill>
            </a:endParaRPr>
          </a:p>
        </p:txBody>
      </p:sp>
    </p:spTree>
    <p:extLst>
      <p:ext uri="{BB962C8B-B14F-4D97-AF65-F5344CB8AC3E}">
        <p14:creationId xmlns:p14="http://schemas.microsoft.com/office/powerpoint/2010/main" val="652463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F863A5-7215-409D-BCA7-9E403A767E80}"/>
              </a:ext>
            </a:extLst>
          </p:cNvPr>
          <p:cNvSpPr txBox="1"/>
          <p:nvPr/>
        </p:nvSpPr>
        <p:spPr>
          <a:xfrm>
            <a:off x="807846" y="1893321"/>
            <a:ext cx="10510576" cy="4739759"/>
          </a:xfrm>
          <a:prstGeom prst="rect">
            <a:avLst/>
          </a:prstGeom>
          <a:noFill/>
        </p:spPr>
        <p:txBody>
          <a:bodyPr wrap="square" rtlCol="0">
            <a:spAutoFit/>
          </a:bodyPr>
          <a:lstStyle/>
          <a:p>
            <a:r>
              <a:rPr lang="en-US" sz="4400" b="1" dirty="0">
                <a:solidFill>
                  <a:srgbClr val="3F6571"/>
                </a:solidFill>
                <a:latin typeface="Tw Cen MT" panose="020B0602020104020603" pitchFamily="34" charset="0"/>
                <a:cs typeface="Times New Roman" panose="02020603050405020304" pitchFamily="18" charset="0"/>
              </a:rPr>
              <a:t>What types of </a:t>
            </a:r>
            <a:r>
              <a:rPr lang="en-US" sz="4400" b="1" u="sng" dirty="0">
                <a:solidFill>
                  <a:srgbClr val="3F6571"/>
                </a:solidFill>
                <a:latin typeface="Tw Cen MT" panose="020B0602020104020603" pitchFamily="34" charset="0"/>
                <a:cs typeface="Times New Roman" panose="02020603050405020304" pitchFamily="18" charset="0"/>
              </a:rPr>
              <a:t>experiences</a:t>
            </a:r>
            <a:r>
              <a:rPr lang="en-US" sz="4400" b="1" dirty="0">
                <a:solidFill>
                  <a:srgbClr val="3F6571"/>
                </a:solidFill>
                <a:latin typeface="Tw Cen MT" panose="020B0602020104020603" pitchFamily="34" charset="0"/>
                <a:cs typeface="Times New Roman" panose="02020603050405020304" pitchFamily="18" charset="0"/>
              </a:rPr>
              <a:t> have you encountered during the transfer of rights?</a:t>
            </a:r>
          </a:p>
          <a:p>
            <a:endParaRPr lang="en-US" sz="2000" b="1" dirty="0">
              <a:solidFill>
                <a:srgbClr val="3F6571"/>
              </a:solidFill>
              <a:latin typeface="Tw Cen MT" panose="020B0602020104020603" pitchFamily="34" charset="0"/>
              <a:cs typeface="Times New Roman" panose="02020603050405020304" pitchFamily="18" charset="0"/>
            </a:endParaRPr>
          </a:p>
          <a:p>
            <a:pPr marL="1265238" lvl="1" indent="-571500">
              <a:buFont typeface="Arial" panose="020B0604020202020204" pitchFamily="34" charset="0"/>
              <a:buChar char="•"/>
            </a:pPr>
            <a:r>
              <a:rPr lang="en-US" sz="4400" b="1" dirty="0">
                <a:solidFill>
                  <a:srgbClr val="3F6571"/>
                </a:solidFill>
                <a:latin typeface="Tw Cen MT" panose="020B0602020104020603" pitchFamily="34" charset="0"/>
                <a:cs typeface="Times New Roman" panose="02020603050405020304" pitchFamily="18" charset="0"/>
              </a:rPr>
              <a:t>Parent-related </a:t>
            </a:r>
          </a:p>
          <a:p>
            <a:pPr marL="1265238" lvl="1" indent="-571500">
              <a:buFont typeface="Arial" panose="020B0604020202020204" pitchFamily="34" charset="0"/>
              <a:buChar char="•"/>
            </a:pPr>
            <a:r>
              <a:rPr lang="en-US" sz="4400" b="1" dirty="0">
                <a:solidFill>
                  <a:srgbClr val="3F6571"/>
                </a:solidFill>
                <a:latin typeface="Tw Cen MT" panose="020B0602020104020603" pitchFamily="34" charset="0"/>
                <a:cs typeface="Times New Roman" panose="02020603050405020304" pitchFamily="18" charset="0"/>
              </a:rPr>
              <a:t>Colleague-related </a:t>
            </a:r>
          </a:p>
          <a:p>
            <a:pPr marL="1265238" lvl="1" indent="-571500">
              <a:buFont typeface="Arial" panose="020B0604020202020204" pitchFamily="34" charset="0"/>
              <a:buChar char="•"/>
            </a:pPr>
            <a:r>
              <a:rPr lang="en-US" sz="4400" b="1" dirty="0">
                <a:solidFill>
                  <a:srgbClr val="3F6571"/>
                </a:solidFill>
                <a:latin typeface="Tw Cen MT" panose="020B0602020104020603" pitchFamily="34" charset="0"/>
                <a:cs typeface="Times New Roman" panose="02020603050405020304" pitchFamily="18" charset="0"/>
              </a:rPr>
              <a:t>Student-related </a:t>
            </a:r>
          </a:p>
          <a:p>
            <a:pPr marL="1265238" lvl="1" indent="-571500">
              <a:buFont typeface="Arial" panose="020B0604020202020204" pitchFamily="34" charset="0"/>
              <a:buChar char="•"/>
            </a:pPr>
            <a:r>
              <a:rPr lang="en-US" sz="4400" b="1" dirty="0">
                <a:solidFill>
                  <a:srgbClr val="3F6571"/>
                </a:solidFill>
                <a:latin typeface="Tw Cen MT" panose="020B0602020104020603" pitchFamily="34" charset="0"/>
                <a:cs typeface="Times New Roman" panose="02020603050405020304" pitchFamily="18" charset="0"/>
              </a:rPr>
              <a:t>Other Stakeholders</a:t>
            </a:r>
          </a:p>
          <a:p>
            <a:endParaRPr lang="en-US" dirty="0"/>
          </a:p>
        </p:txBody>
      </p:sp>
      <p:sp>
        <p:nvSpPr>
          <p:cNvPr id="3" name="object 2">
            <a:extLst>
              <a:ext uri="{FF2B5EF4-FFF2-40B4-BE49-F238E27FC236}">
                <a16:creationId xmlns:a16="http://schemas.microsoft.com/office/drawing/2014/main" id="{52C3838F-7428-40E4-A87B-BF6504EC9D29}"/>
              </a:ext>
            </a:extLst>
          </p:cNvPr>
          <p:cNvSpPr/>
          <p:nvPr/>
        </p:nvSpPr>
        <p:spPr>
          <a:xfrm>
            <a:off x="0" y="0"/>
            <a:ext cx="12201831" cy="1395863"/>
          </a:xfrm>
          <a:prstGeom prst="rect">
            <a:avLst/>
          </a:prstGeom>
          <a:solidFill>
            <a:srgbClr val="3F6571"/>
          </a:solidFill>
        </p:spPr>
        <p:txBody>
          <a:bodyPr wrap="square" lIns="0" tIns="0" rIns="0" bIns="0" rtlCol="0"/>
          <a:lstStyle/>
          <a:p>
            <a:pPr algn="ctr"/>
            <a:endParaRPr lang="en-US" sz="1000" b="1" dirty="0">
              <a:solidFill>
                <a:schemeClr val="bg1"/>
              </a:solidFill>
              <a:latin typeface="Tw Cen MT" panose="020B0602020104020603" pitchFamily="34" charset="0"/>
              <a:cs typeface="Calibri" panose="020F0502020204030204" pitchFamily="34" charset="0"/>
            </a:endParaRPr>
          </a:p>
          <a:p>
            <a:pPr algn="ctr"/>
            <a:endParaRPr lang="en-US" sz="1000" b="1" dirty="0">
              <a:solidFill>
                <a:schemeClr val="bg1"/>
              </a:solidFill>
              <a:latin typeface="Tw Cen MT" panose="020B0602020104020603"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A38AE80-D1FA-4971-8656-9FBDBC6E8ED1}"/>
              </a:ext>
            </a:extLst>
          </p:cNvPr>
          <p:cNvCxnSpPr>
            <a:cxnSpLocks/>
          </p:cNvCxnSpPr>
          <p:nvPr/>
        </p:nvCxnSpPr>
        <p:spPr>
          <a:xfrm>
            <a:off x="-11575" y="1417507"/>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DAAC20C-2428-423E-A427-071E4E1A244B}"/>
              </a:ext>
            </a:extLst>
          </p:cNvPr>
          <p:cNvSpPr txBox="1"/>
          <p:nvPr/>
        </p:nvSpPr>
        <p:spPr>
          <a:xfrm>
            <a:off x="1031132" y="326029"/>
            <a:ext cx="10058400" cy="769441"/>
          </a:xfrm>
          <a:prstGeom prst="rect">
            <a:avLst/>
          </a:prstGeom>
          <a:noFill/>
        </p:spPr>
        <p:txBody>
          <a:bodyPr wrap="square" rtlCol="0">
            <a:spAutoFit/>
          </a:bodyPr>
          <a:lstStyle/>
          <a:p>
            <a:pPr algn="ctr"/>
            <a:r>
              <a:rPr lang="en-US" sz="4400" b="1" dirty="0">
                <a:solidFill>
                  <a:schemeClr val="bg1"/>
                </a:solidFill>
                <a:latin typeface="Tw Cen MT" panose="020B0602020104020603" pitchFamily="34" charset="0"/>
              </a:rPr>
              <a:t>Discussion</a:t>
            </a:r>
          </a:p>
        </p:txBody>
      </p:sp>
    </p:spTree>
    <p:extLst>
      <p:ext uri="{BB962C8B-B14F-4D97-AF65-F5344CB8AC3E}">
        <p14:creationId xmlns:p14="http://schemas.microsoft.com/office/powerpoint/2010/main" val="1447339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8CC0AF95-C4DE-407C-8569-9BAD6F63485E}"/>
              </a:ext>
            </a:extLst>
          </p:cNvPr>
          <p:cNvSpPr txBox="1">
            <a:spLocks noGrp="1" noChangeArrowheads="1"/>
          </p:cNvSpPr>
          <p:nvPr>
            <p:ph idx="1"/>
          </p:nvPr>
        </p:nvSpPr>
        <p:spPr bwMode="auto">
          <a:xfrm>
            <a:off x="570690" y="893231"/>
            <a:ext cx="11050620" cy="638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indent="0" eaLnBrk="1" hangingPunct="1">
              <a:buNone/>
              <a:tabLst>
                <a:tab pos="3024188" algn="l"/>
              </a:tabLst>
              <a:defRPr/>
            </a:pPr>
            <a:endParaRPr lang="en-US" altLang="en-US" sz="3200" b="1" dirty="0">
              <a:latin typeface="Times New Roman" panose="02020603050405020304" pitchFamily="18" charset="0"/>
              <a:cs typeface="Times New Roman" panose="02020603050405020304" pitchFamily="18" charset="0"/>
            </a:endParaRPr>
          </a:p>
          <a:p>
            <a:pPr marL="457200" indent="-457200" eaLnBrk="1" hangingPunct="1">
              <a:defRPr/>
            </a:pPr>
            <a:r>
              <a:rPr lang="en-US" altLang="en-US" sz="3200" b="1" dirty="0">
                <a:solidFill>
                  <a:srgbClr val="3F6571"/>
                </a:solidFill>
                <a:latin typeface="Tw Cen MT" panose="020B0602020104020603" pitchFamily="34" charset="0"/>
                <a:cs typeface="Times New Roman" panose="02020603050405020304" pitchFamily="18" charset="0"/>
              </a:rPr>
              <a:t>Educators, mainly teachers, are often the </a:t>
            </a:r>
          </a:p>
          <a:p>
            <a:pPr marL="457200" indent="0" eaLnBrk="1" hangingPunct="1">
              <a:spcBef>
                <a:spcPts val="0"/>
              </a:spcBef>
              <a:buNone/>
              <a:defRPr/>
            </a:pPr>
            <a:r>
              <a:rPr lang="en-US" altLang="en-US" sz="3200" b="1" u="sng" dirty="0">
                <a:solidFill>
                  <a:srgbClr val="3F6571"/>
                </a:solidFill>
                <a:latin typeface="Tw Cen MT" panose="020B0602020104020603" pitchFamily="34" charset="0"/>
                <a:cs typeface="Times New Roman" panose="02020603050405020304" pitchFamily="18" charset="0"/>
              </a:rPr>
              <a:t>1</a:t>
            </a:r>
            <a:r>
              <a:rPr lang="en-US" altLang="en-US" sz="3200" b="1" u="sng" baseline="30000" dirty="0">
                <a:solidFill>
                  <a:srgbClr val="3F6571"/>
                </a:solidFill>
                <a:latin typeface="Tw Cen MT" panose="020B0602020104020603" pitchFamily="34" charset="0"/>
                <a:cs typeface="Times New Roman" panose="02020603050405020304" pitchFamily="18" charset="0"/>
              </a:rPr>
              <a:t>st</a:t>
            </a:r>
            <a:r>
              <a:rPr lang="en-US" altLang="en-US" sz="3200" b="1" dirty="0">
                <a:solidFill>
                  <a:srgbClr val="3F6571"/>
                </a:solidFill>
                <a:latin typeface="Tw Cen MT" panose="020B0602020104020603" pitchFamily="34" charset="0"/>
                <a:cs typeface="Times New Roman" panose="02020603050405020304" pitchFamily="18" charset="0"/>
              </a:rPr>
              <a:t> people who address the issue of Adult Guardianship </a:t>
            </a:r>
          </a:p>
          <a:p>
            <a:pPr marL="0" indent="0" eaLnBrk="1" hangingPunct="1">
              <a:buNone/>
              <a:defRPr/>
            </a:pPr>
            <a:endParaRPr lang="en-US" altLang="en-US" sz="3200" b="1" dirty="0">
              <a:solidFill>
                <a:srgbClr val="3F6571"/>
              </a:solidFill>
              <a:latin typeface="Tw Cen MT" panose="020B0602020104020603" pitchFamily="34" charset="0"/>
              <a:cs typeface="Times New Roman" panose="02020603050405020304" pitchFamily="18" charset="0"/>
            </a:endParaRPr>
          </a:p>
          <a:p>
            <a:pPr marL="457200" indent="-457200" eaLnBrk="1" hangingPunct="1">
              <a:defRPr/>
            </a:pPr>
            <a:r>
              <a:rPr lang="en-US" altLang="en-US" sz="3200" b="1" dirty="0">
                <a:solidFill>
                  <a:srgbClr val="3F6571"/>
                </a:solidFill>
                <a:latin typeface="Tw Cen MT" panose="020B0602020104020603" pitchFamily="34" charset="0"/>
                <a:cs typeface="Times New Roman" panose="02020603050405020304" pitchFamily="18" charset="0"/>
              </a:rPr>
              <a:t>This often occurs during Transition-Related IEPs and Educational Planning meetings  </a:t>
            </a:r>
          </a:p>
          <a:p>
            <a:pPr marL="0" indent="0" eaLnBrk="1" hangingPunct="1">
              <a:buNone/>
              <a:defRPr/>
            </a:pPr>
            <a:endParaRPr lang="en-US" altLang="en-US" sz="3200" b="1" dirty="0">
              <a:solidFill>
                <a:srgbClr val="3F6571"/>
              </a:solidFill>
              <a:latin typeface="Tw Cen MT" panose="020B0602020104020603" pitchFamily="34" charset="0"/>
              <a:cs typeface="Times New Roman" panose="02020603050405020304" pitchFamily="18" charset="0"/>
            </a:endParaRPr>
          </a:p>
          <a:p>
            <a:pPr marL="457200" indent="-457200" eaLnBrk="1" hangingPunct="1">
              <a:defRPr/>
            </a:pPr>
            <a:r>
              <a:rPr lang="en-US" altLang="en-US" sz="3200" b="1" dirty="0">
                <a:solidFill>
                  <a:srgbClr val="3F6571"/>
                </a:solidFill>
                <a:latin typeface="Tw Cen MT" panose="020B0602020104020603" pitchFamily="34" charset="0"/>
                <a:cs typeface="Times New Roman" panose="02020603050405020304" pitchFamily="18" charset="0"/>
              </a:rPr>
              <a:t>Educators are not Attorneys BUT… </a:t>
            </a:r>
          </a:p>
          <a:p>
            <a:pPr marL="0" indent="0" eaLnBrk="1" hangingPunct="1">
              <a:buNone/>
              <a:defRPr/>
            </a:pPr>
            <a:endParaRPr lang="en-US" altLang="en-US" sz="3200" b="1" dirty="0">
              <a:solidFill>
                <a:srgbClr val="3F6571"/>
              </a:solidFill>
              <a:latin typeface="Tw Cen MT" panose="020B0602020104020603" pitchFamily="34" charset="0"/>
              <a:cs typeface="Times New Roman" panose="02020603050405020304" pitchFamily="18" charset="0"/>
            </a:endParaRPr>
          </a:p>
          <a:p>
            <a:pPr marL="0" indent="0" algn="ctr" eaLnBrk="1" hangingPunct="1">
              <a:buNone/>
              <a:defRPr/>
            </a:pPr>
            <a:r>
              <a:rPr lang="en-US" altLang="en-US" sz="3200" b="1" dirty="0">
                <a:solidFill>
                  <a:srgbClr val="3F6571"/>
                </a:solidFill>
                <a:latin typeface="Tw Cen MT" panose="020B0602020104020603" pitchFamily="34" charset="0"/>
                <a:cs typeface="Times New Roman" panose="02020603050405020304" pitchFamily="18" charset="0"/>
              </a:rPr>
              <a:t>    They are often put in a position to be expected to dispense legal advice</a:t>
            </a:r>
          </a:p>
          <a:p>
            <a:pPr marL="0" indent="0" eaLnBrk="1" hangingPunct="1">
              <a:buNone/>
              <a:defRPr/>
            </a:pPr>
            <a:endParaRPr lang="en-US" altLang="en-US" dirty="0">
              <a:latin typeface="Times New Roman" panose="02020603050405020304" pitchFamily="18" charset="0"/>
              <a:cs typeface="Times New Roman" panose="02020603050405020304" pitchFamily="18" charset="0"/>
            </a:endParaRPr>
          </a:p>
        </p:txBody>
      </p:sp>
      <p:sp>
        <p:nvSpPr>
          <p:cNvPr id="5" name="object 2">
            <a:extLst>
              <a:ext uri="{FF2B5EF4-FFF2-40B4-BE49-F238E27FC236}">
                <a16:creationId xmlns:a16="http://schemas.microsoft.com/office/drawing/2014/main" id="{EDCB2293-872B-4A7B-A8A4-8C6C3F7F473C}"/>
              </a:ext>
            </a:extLst>
          </p:cNvPr>
          <p:cNvSpPr/>
          <p:nvPr/>
        </p:nvSpPr>
        <p:spPr>
          <a:xfrm>
            <a:off x="-57150" y="-445"/>
            <a:ext cx="12297081" cy="1403321"/>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B142B700-7FED-4504-8EE0-11AD32E16B55}"/>
              </a:ext>
            </a:extLst>
          </p:cNvPr>
          <p:cNvCxnSpPr>
            <a:cxnSpLocks/>
          </p:cNvCxnSpPr>
          <p:nvPr/>
        </p:nvCxnSpPr>
        <p:spPr>
          <a:xfrm>
            <a:off x="-11575" y="1393249"/>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C482893-6678-43FF-80EE-02593319FC47}"/>
              </a:ext>
            </a:extLst>
          </p:cNvPr>
          <p:cNvSpPr>
            <a:spLocks noGrp="1"/>
          </p:cNvSpPr>
          <p:nvPr>
            <p:ph type="title"/>
          </p:nvPr>
        </p:nvSpPr>
        <p:spPr>
          <a:xfrm>
            <a:off x="838200" y="34387"/>
            <a:ext cx="10515600" cy="1325563"/>
          </a:xfrm>
        </p:spPr>
        <p:txBody>
          <a:bodyPr>
            <a:normAutofit/>
          </a:bodyPr>
          <a:lstStyle/>
          <a:p>
            <a:pPr algn="ctr"/>
            <a:r>
              <a:rPr lang="en-US" altLang="en-US" sz="4000" b="1" dirty="0">
                <a:solidFill>
                  <a:schemeClr val="bg1"/>
                </a:solidFill>
                <a:latin typeface="Tw Cen MT" panose="020B0602020104020603" pitchFamily="34" charset="0"/>
                <a:cs typeface="Times New Roman" panose="02020603050405020304" pitchFamily="18" charset="0"/>
              </a:rPr>
              <a:t>Areas of Concern:</a:t>
            </a:r>
            <a:endParaRPr lang="en-US" sz="4000" dirty="0">
              <a:solidFill>
                <a:schemeClr val="bg1"/>
              </a:solidFill>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342774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F20D49AD-A624-466C-8068-1F72A4CC1515}"/>
              </a:ext>
            </a:extLst>
          </p:cNvPr>
          <p:cNvSpPr/>
          <p:nvPr/>
        </p:nvSpPr>
        <p:spPr>
          <a:xfrm>
            <a:off x="559343" y="1653662"/>
            <a:ext cx="11556459" cy="4985980"/>
          </a:xfrm>
          <a:prstGeom prst="rect">
            <a:avLst/>
          </a:prstGeom>
        </p:spPr>
        <p:txBody>
          <a:bodyPr wrap="square">
            <a:spAutoFit/>
          </a:bodyPr>
          <a:lstStyle/>
          <a:p>
            <a:pPr marL="457200" indent="-457200">
              <a:buFont typeface="Arial" panose="020B0604020202020204" pitchFamily="34" charset="0"/>
              <a:buChar char="•"/>
            </a:pPr>
            <a:r>
              <a:rPr lang="en-US" sz="2800" b="1" dirty="0">
                <a:solidFill>
                  <a:srgbClr val="3F6571"/>
                </a:solidFill>
                <a:latin typeface="Tw Cen MT" panose="020B0602020104020603" pitchFamily="34" charset="0"/>
                <a:cs typeface="Times New Roman" panose="02020603050405020304" pitchFamily="18" charset="0"/>
              </a:rPr>
              <a:t>High Expectations</a:t>
            </a:r>
          </a:p>
          <a:p>
            <a:pPr marL="457200" indent="-457200">
              <a:buFont typeface="Arial" panose="020B0604020202020204" pitchFamily="34" charset="0"/>
              <a:buChar char="•"/>
            </a:pPr>
            <a:r>
              <a:rPr lang="en-US" sz="2800" b="1" dirty="0">
                <a:solidFill>
                  <a:srgbClr val="3F6571"/>
                </a:solidFill>
                <a:latin typeface="Tw Cen MT" panose="020B0602020104020603" pitchFamily="34" charset="0"/>
                <a:cs typeface="Times New Roman" panose="02020603050405020304" pitchFamily="18" charset="0"/>
              </a:rPr>
              <a:t>Presuming Competence</a:t>
            </a:r>
          </a:p>
          <a:p>
            <a:pPr marL="457200" indent="-457200">
              <a:buFont typeface="Arial" panose="020B0604020202020204" pitchFamily="34" charset="0"/>
              <a:buChar char="•"/>
            </a:pPr>
            <a:r>
              <a:rPr lang="en-US" sz="2800" b="1" dirty="0">
                <a:solidFill>
                  <a:srgbClr val="3F6571"/>
                </a:solidFill>
                <a:latin typeface="Tw Cen MT" panose="020B0602020104020603" pitchFamily="34" charset="0"/>
                <a:cs typeface="Times New Roman" panose="02020603050405020304" pitchFamily="18" charset="0"/>
              </a:rPr>
              <a:t>Dignity and Respect</a:t>
            </a:r>
          </a:p>
          <a:p>
            <a:pPr marL="457200" indent="-457200">
              <a:buFont typeface="Arial" panose="020B0604020202020204" pitchFamily="34" charset="0"/>
              <a:buChar char="•"/>
            </a:pPr>
            <a:r>
              <a:rPr lang="en-US" sz="2800" b="1" dirty="0">
                <a:solidFill>
                  <a:srgbClr val="3F6571"/>
                </a:solidFill>
                <a:latin typeface="Tw Cen MT" panose="020B0602020104020603" pitchFamily="34" charset="0"/>
                <a:cs typeface="Times New Roman" panose="02020603050405020304" pitchFamily="18" charset="0"/>
              </a:rPr>
              <a:t>Communication, Collaboration and Coordination</a:t>
            </a:r>
          </a:p>
          <a:p>
            <a:pPr marL="457200" indent="-457200">
              <a:buFont typeface="Arial" panose="020B0604020202020204" pitchFamily="34" charset="0"/>
              <a:buChar char="•"/>
            </a:pPr>
            <a:r>
              <a:rPr lang="en-US" sz="2800" b="1" dirty="0">
                <a:solidFill>
                  <a:srgbClr val="3F6571"/>
                </a:solidFill>
                <a:latin typeface="Tw Cen MT" panose="020B0602020104020603" pitchFamily="34" charset="0"/>
                <a:cs typeface="Times New Roman" panose="02020603050405020304" pitchFamily="18" charset="0"/>
              </a:rPr>
              <a:t>Interdisciplinary Education</a:t>
            </a:r>
          </a:p>
          <a:p>
            <a:pPr algn="ctr"/>
            <a:endParaRPr lang="en-US" sz="1000" b="1" dirty="0">
              <a:solidFill>
                <a:srgbClr val="3F6571"/>
              </a:solidFill>
              <a:latin typeface="Tw Cen MT" panose="020B0602020104020603" pitchFamily="34" charset="0"/>
              <a:cs typeface="Times New Roman" panose="02020603050405020304" pitchFamily="18" charset="0"/>
            </a:endParaRPr>
          </a:p>
          <a:p>
            <a:pPr algn="ctr"/>
            <a:r>
              <a:rPr lang="en-US" altLang="en-US" sz="2800" b="1" dirty="0">
                <a:solidFill>
                  <a:srgbClr val="3F6571"/>
                </a:solidFill>
                <a:latin typeface="Tw Cen MT" panose="020B0602020104020603" pitchFamily="34" charset="0"/>
                <a:cs typeface="Times New Roman" panose="02020603050405020304" pitchFamily="18" charset="0"/>
              </a:rPr>
              <a:t>Provide </a:t>
            </a:r>
          </a:p>
          <a:p>
            <a:pPr algn="ctr"/>
            <a:r>
              <a:rPr lang="en-US" altLang="en-US" sz="2800" b="1" dirty="0">
                <a:solidFill>
                  <a:srgbClr val="3F6571"/>
                </a:solidFill>
                <a:latin typeface="Tw Cen MT" panose="020B0602020104020603" pitchFamily="34" charset="0"/>
                <a:cs typeface="Times New Roman" panose="02020603050405020304" pitchFamily="18" charset="0"/>
              </a:rPr>
              <a:t>HOPE and PROMISE and OPPORTUNITIES and </a:t>
            </a:r>
          </a:p>
          <a:p>
            <a:pPr algn="ctr"/>
            <a:r>
              <a:rPr lang="en-US" altLang="en-US" sz="2800" b="1" dirty="0">
                <a:solidFill>
                  <a:srgbClr val="3F6571"/>
                </a:solidFill>
                <a:latin typeface="Tw Cen MT" panose="020B0602020104020603" pitchFamily="34" charset="0"/>
                <a:cs typeface="Times New Roman" panose="02020603050405020304" pitchFamily="18" charset="0"/>
              </a:rPr>
              <a:t>EDUCATION LEADERSHIP</a:t>
            </a:r>
          </a:p>
          <a:p>
            <a:pPr algn="ctr"/>
            <a:endParaRPr lang="en-US" altLang="en-US" sz="2800" dirty="0">
              <a:solidFill>
                <a:srgbClr val="3F6571"/>
              </a:solidFill>
              <a:latin typeface="Tw Cen MT" panose="020B0602020104020603" pitchFamily="34" charset="0"/>
              <a:cs typeface="Times New Roman" panose="02020603050405020304" pitchFamily="18" charset="0"/>
            </a:endParaRPr>
          </a:p>
          <a:p>
            <a:pPr algn="ctr"/>
            <a:r>
              <a:rPr lang="en-US" sz="2800" dirty="0">
                <a:solidFill>
                  <a:srgbClr val="3F6571"/>
                </a:solidFill>
                <a:latin typeface="Tw Cen MT" panose="020B0602020104020603" pitchFamily="34" charset="0"/>
                <a:cs typeface="Times New Roman" panose="02020603050405020304" pitchFamily="18" charset="0"/>
              </a:rPr>
              <a:t>EVERY INDIVIDUAL IS A </a:t>
            </a:r>
            <a:endParaRPr lang="en-US" sz="2800" dirty="0">
              <a:solidFill>
                <a:srgbClr val="3F6571"/>
              </a:solidFill>
              <a:latin typeface="Tw Cen MT" panose="020B0602020104020603" pitchFamily="34" charset="0"/>
            </a:endParaRPr>
          </a:p>
          <a:p>
            <a:pPr algn="ctr"/>
            <a:r>
              <a:rPr lang="en-US" sz="2800" b="1" u="sng" dirty="0">
                <a:solidFill>
                  <a:srgbClr val="3F6571"/>
                </a:solidFill>
                <a:latin typeface="Tw Cen MT" panose="020B0602020104020603" pitchFamily="34" charset="0"/>
                <a:cs typeface="Times New Roman" panose="02020603050405020304" pitchFamily="18" charset="0"/>
              </a:rPr>
              <a:t>SURPRISE PACKAGE</a:t>
            </a:r>
          </a:p>
        </p:txBody>
      </p:sp>
      <p:sp>
        <p:nvSpPr>
          <p:cNvPr id="4" name="object 2">
            <a:extLst>
              <a:ext uri="{FF2B5EF4-FFF2-40B4-BE49-F238E27FC236}">
                <a16:creationId xmlns:a16="http://schemas.microsoft.com/office/drawing/2014/main" id="{D9E7C4C2-F82F-4DC0-A599-A3462778A23A}"/>
              </a:ext>
            </a:extLst>
          </p:cNvPr>
          <p:cNvSpPr/>
          <p:nvPr/>
        </p:nvSpPr>
        <p:spPr>
          <a:xfrm>
            <a:off x="-57150" y="-445"/>
            <a:ext cx="12297081" cy="1403321"/>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E794C897-62B8-4774-9051-576A68F29D05}"/>
              </a:ext>
            </a:extLst>
          </p:cNvPr>
          <p:cNvCxnSpPr>
            <a:cxnSpLocks/>
          </p:cNvCxnSpPr>
          <p:nvPr/>
        </p:nvCxnSpPr>
        <p:spPr>
          <a:xfrm>
            <a:off x="0" y="142541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ADD8D37C-03BF-49B3-8407-DDCE544D56BA}"/>
              </a:ext>
            </a:extLst>
          </p:cNvPr>
          <p:cNvSpPr/>
          <p:nvPr/>
        </p:nvSpPr>
        <p:spPr>
          <a:xfrm>
            <a:off x="330741" y="443664"/>
            <a:ext cx="11303539" cy="707886"/>
          </a:xfrm>
          <a:prstGeom prst="rect">
            <a:avLst/>
          </a:prstGeom>
        </p:spPr>
        <p:txBody>
          <a:bodyPr wrap="square">
            <a:spAutoFit/>
          </a:bodyPr>
          <a:lstStyle/>
          <a:p>
            <a:pPr algn="ctr"/>
            <a:r>
              <a:rPr lang="en-US" sz="4000" b="1" dirty="0">
                <a:solidFill>
                  <a:schemeClr val="bg1"/>
                </a:solidFill>
                <a:latin typeface="Tw Cen MT" panose="020B0602020104020603" pitchFamily="34" charset="0"/>
                <a:cs typeface="Times New Roman" panose="02020603050405020304" pitchFamily="18" charset="0"/>
              </a:rPr>
              <a:t>The Importance of…</a:t>
            </a:r>
            <a:endParaRPr lang="en-US" sz="40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080356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838" y="85726"/>
            <a:ext cx="9444250" cy="1127760"/>
          </a:xfrm>
        </p:spPr>
        <p:txBody>
          <a:bodyPr>
            <a:normAutofit/>
          </a:bodyPr>
          <a:lstStyle/>
          <a:p>
            <a:r>
              <a:rPr lang="en-US" b="1" dirty="0">
                <a:solidFill>
                  <a:schemeClr val="bg1"/>
                </a:solidFill>
                <a:latin typeface="+mn-lt"/>
              </a:rPr>
              <a:t>Who usually suggests guardianship?</a:t>
            </a:r>
          </a:p>
        </p:txBody>
      </p:sp>
      <p:sp>
        <p:nvSpPr>
          <p:cNvPr id="3" name="Content Placeholder 2"/>
          <p:cNvSpPr>
            <a:spLocks noGrp="1"/>
          </p:cNvSpPr>
          <p:nvPr>
            <p:ph idx="1"/>
          </p:nvPr>
        </p:nvSpPr>
        <p:spPr>
          <a:xfrm>
            <a:off x="838200" y="1953576"/>
            <a:ext cx="10515600" cy="4003393"/>
          </a:xfrm>
        </p:spPr>
        <p:txBody>
          <a:bodyPr>
            <a:normAutofit fontScale="77500" lnSpcReduction="20000"/>
          </a:bodyPr>
          <a:lstStyle/>
          <a:p>
            <a:endParaRPr lang="en-US" dirty="0">
              <a:latin typeface="Tw Cen MT" panose="020B0602020104020603" pitchFamily="34" charset="0"/>
            </a:endParaRPr>
          </a:p>
          <a:p>
            <a:pPr lvl="1"/>
            <a:r>
              <a:rPr lang="en-US" sz="3900" b="1" dirty="0">
                <a:solidFill>
                  <a:srgbClr val="3F6571"/>
                </a:solidFill>
                <a:latin typeface="Tw Cen MT" panose="020B0602020104020603" pitchFamily="34" charset="0"/>
              </a:rPr>
              <a:t>School personnel</a:t>
            </a:r>
          </a:p>
          <a:p>
            <a:pPr marL="457200" lvl="1" indent="0">
              <a:buNone/>
            </a:pPr>
            <a:endParaRPr lang="en-US" sz="3900" b="1" dirty="0">
              <a:solidFill>
                <a:srgbClr val="3F6571"/>
              </a:solidFill>
              <a:latin typeface="Tw Cen MT" panose="020B0602020104020603" pitchFamily="34" charset="0"/>
            </a:endParaRPr>
          </a:p>
          <a:p>
            <a:pPr lvl="1"/>
            <a:r>
              <a:rPr lang="en-US" sz="3900" b="1" dirty="0">
                <a:solidFill>
                  <a:srgbClr val="3F6571"/>
                </a:solidFill>
                <a:latin typeface="Tw Cen MT" panose="020B0602020104020603" pitchFamily="34" charset="0"/>
              </a:rPr>
              <a:t>Health care providers</a:t>
            </a:r>
          </a:p>
          <a:p>
            <a:pPr marL="457200" lvl="1" indent="0">
              <a:buNone/>
            </a:pPr>
            <a:endParaRPr lang="en-US" sz="3900" b="1" dirty="0">
              <a:solidFill>
                <a:srgbClr val="3F6571"/>
              </a:solidFill>
              <a:latin typeface="Tw Cen MT" panose="020B0602020104020603" pitchFamily="34" charset="0"/>
            </a:endParaRPr>
          </a:p>
          <a:p>
            <a:pPr lvl="1"/>
            <a:r>
              <a:rPr lang="en-US" sz="3900" b="1" dirty="0">
                <a:solidFill>
                  <a:srgbClr val="3F6571"/>
                </a:solidFill>
                <a:latin typeface="Tw Cen MT" panose="020B0602020104020603" pitchFamily="34" charset="0"/>
              </a:rPr>
              <a:t>Financial advisors</a:t>
            </a:r>
          </a:p>
          <a:p>
            <a:pPr lvl="1"/>
            <a:endParaRPr lang="en-US" sz="3900" b="1" dirty="0">
              <a:solidFill>
                <a:srgbClr val="3F6571"/>
              </a:solidFill>
              <a:latin typeface="Tw Cen MT" panose="020B0602020104020603" pitchFamily="34" charset="0"/>
            </a:endParaRPr>
          </a:p>
          <a:p>
            <a:pPr lvl="1"/>
            <a:r>
              <a:rPr lang="en-US" sz="3900" b="1" dirty="0">
                <a:solidFill>
                  <a:srgbClr val="3F6571"/>
                </a:solidFill>
                <a:latin typeface="Tw Cen MT" panose="020B0602020104020603" pitchFamily="34" charset="0"/>
              </a:rPr>
              <a:t>Service agency providers</a:t>
            </a:r>
          </a:p>
          <a:p>
            <a:pPr lvl="1"/>
            <a:endParaRPr lang="en-US" sz="3900" b="1" dirty="0">
              <a:solidFill>
                <a:srgbClr val="3F6571"/>
              </a:solidFill>
              <a:latin typeface="Tw Cen MT" panose="020B0602020104020603" pitchFamily="34" charset="0"/>
            </a:endParaRPr>
          </a:p>
          <a:p>
            <a:pPr lvl="1"/>
            <a:r>
              <a:rPr lang="en-US" sz="3900" b="1" dirty="0">
                <a:solidFill>
                  <a:srgbClr val="3F6571"/>
                </a:solidFill>
                <a:latin typeface="Tw Cen MT" panose="020B0602020104020603" pitchFamily="34" charset="0"/>
              </a:rPr>
              <a:t>Family members</a:t>
            </a:r>
          </a:p>
          <a:p>
            <a:pPr lvl="1"/>
            <a:endParaRPr lang="en-US" sz="3600" dirty="0"/>
          </a:p>
          <a:p>
            <a:pPr lvl="1"/>
            <a:endParaRPr lang="en-US" sz="3600" dirty="0"/>
          </a:p>
          <a:p>
            <a:pPr lvl="1"/>
            <a:endParaRPr lang="en-US" dirty="0"/>
          </a:p>
          <a:p>
            <a:pPr marL="457200" lvl="1" indent="0">
              <a:buNone/>
            </a:pPr>
            <a:endParaRPr lang="en-US" dirty="0"/>
          </a:p>
        </p:txBody>
      </p:sp>
      <p:sp>
        <p:nvSpPr>
          <p:cNvPr id="4" name="object 2">
            <a:extLst>
              <a:ext uri="{FF2B5EF4-FFF2-40B4-BE49-F238E27FC236}">
                <a16:creationId xmlns:a16="http://schemas.microsoft.com/office/drawing/2014/main" id="{CF85F75A-0AC9-4FE2-9B29-A2216484078A}"/>
              </a:ext>
            </a:extLst>
          </p:cNvPr>
          <p:cNvSpPr/>
          <p:nvPr/>
        </p:nvSpPr>
        <p:spPr>
          <a:xfrm>
            <a:off x="-57150" y="-58813"/>
            <a:ext cx="12297081" cy="1403321"/>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D06DA63E-B185-4F0F-B582-33884A64878A}"/>
              </a:ext>
            </a:extLst>
          </p:cNvPr>
          <p:cNvCxnSpPr>
            <a:cxnSpLocks/>
          </p:cNvCxnSpPr>
          <p:nvPr/>
        </p:nvCxnSpPr>
        <p:spPr>
          <a:xfrm>
            <a:off x="-11575" y="1334884"/>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77BA6D0-B33F-4303-B1CE-CF76813390E8}"/>
              </a:ext>
            </a:extLst>
          </p:cNvPr>
          <p:cNvSpPr txBox="1"/>
          <p:nvPr/>
        </p:nvSpPr>
        <p:spPr>
          <a:xfrm>
            <a:off x="150471" y="300939"/>
            <a:ext cx="12037607" cy="646331"/>
          </a:xfrm>
          <a:prstGeom prst="rect">
            <a:avLst/>
          </a:prstGeom>
          <a:noFill/>
        </p:spPr>
        <p:txBody>
          <a:bodyPr wrap="square" rtlCol="0">
            <a:spAutoFit/>
          </a:bodyPr>
          <a:lstStyle/>
          <a:p>
            <a:pPr algn="ctr"/>
            <a:r>
              <a:rPr lang="en-US" sz="3600" b="1" dirty="0">
                <a:solidFill>
                  <a:schemeClr val="bg1"/>
                </a:solidFill>
                <a:latin typeface="Tw Cen MT" panose="020B0602020104020603" pitchFamily="34" charset="0"/>
              </a:rPr>
              <a:t>Who are some of the first people to raise the question?</a:t>
            </a:r>
          </a:p>
        </p:txBody>
      </p:sp>
    </p:spTree>
    <p:extLst>
      <p:ext uri="{BB962C8B-B14F-4D97-AF65-F5344CB8AC3E}">
        <p14:creationId xmlns:p14="http://schemas.microsoft.com/office/powerpoint/2010/main" val="3947139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558C76F-8120-4DA9-BA24-B44DEA102AB8}"/>
              </a:ext>
            </a:extLst>
          </p:cNvPr>
          <p:cNvSpPr/>
          <p:nvPr/>
        </p:nvSpPr>
        <p:spPr>
          <a:xfrm>
            <a:off x="0" y="0"/>
            <a:ext cx="12192000" cy="6858000"/>
          </a:xfrm>
          <a:prstGeom prst="rect">
            <a:avLst/>
          </a:prstGeom>
          <a:noFill/>
        </p:spPr>
        <p:txBody>
          <a:bodyPr wrap="square" lIns="0" tIns="0" rIns="0" bIns="0" rtlCol="0"/>
          <a:lstStyle/>
          <a:p>
            <a:endParaRPr sz="3800" dirty="0">
              <a:solidFill>
                <a:schemeClr val="accent1"/>
              </a:solidFill>
            </a:endParaRPr>
          </a:p>
        </p:txBody>
      </p:sp>
      <p:sp>
        <p:nvSpPr>
          <p:cNvPr id="4" name="TextBox 3">
            <a:extLst>
              <a:ext uri="{FF2B5EF4-FFF2-40B4-BE49-F238E27FC236}">
                <a16:creationId xmlns:a16="http://schemas.microsoft.com/office/drawing/2014/main" id="{8D98275D-21BD-4AD7-A94D-D4405DB5566C}"/>
              </a:ext>
            </a:extLst>
          </p:cNvPr>
          <p:cNvSpPr txBox="1"/>
          <p:nvPr/>
        </p:nvSpPr>
        <p:spPr>
          <a:xfrm>
            <a:off x="725214" y="1948797"/>
            <a:ext cx="10625958" cy="4401205"/>
          </a:xfrm>
          <a:prstGeom prst="rect">
            <a:avLst/>
          </a:prstGeom>
          <a:noFill/>
        </p:spPr>
        <p:txBody>
          <a:bodyPr wrap="square" rtlCol="0">
            <a:spAutoFit/>
          </a:bodyPr>
          <a:lstStyle/>
          <a:p>
            <a:pPr algn="ctr"/>
            <a:endParaRPr lang="en-US" sz="1000" b="1" dirty="0">
              <a:solidFill>
                <a:srgbClr val="537F8B"/>
              </a:solidFill>
              <a:latin typeface="Tw Cen MT" panose="020B0602020104020603" pitchFamily="34" charset="0"/>
              <a:cs typeface="Calibri" panose="020F0502020204030204" pitchFamily="34" charset="0"/>
            </a:endParaRPr>
          </a:p>
          <a:p>
            <a:pPr algn="ctr"/>
            <a:r>
              <a:rPr lang="en-US" sz="3600" b="1" dirty="0">
                <a:solidFill>
                  <a:srgbClr val="537F8B"/>
                </a:solidFill>
                <a:latin typeface="Tw Cen MT" panose="020B0602020104020603" pitchFamily="34" charset="0"/>
                <a:cs typeface="Calibri" panose="020F0502020204030204" pitchFamily="34" charset="0"/>
              </a:rPr>
              <a:t>“</a:t>
            </a:r>
            <a:r>
              <a:rPr lang="en-US" sz="3600" b="1" dirty="0">
                <a:solidFill>
                  <a:srgbClr val="3F6571"/>
                </a:solidFill>
                <a:latin typeface="Tw Cen MT" panose="020B0602020104020603" pitchFamily="34" charset="0"/>
                <a:cs typeface="Calibri" panose="020F0502020204030204" pitchFamily="34" charset="0"/>
              </a:rPr>
              <a:t>We all make decisions - big and small - every day. We may take for granted that we have the right to exercise such autonomy over our lives and that we often have a network of trusted friends and allies with whom we consult to make the important decisions that affect our lives. This is not always the case for people with disabilities.”</a:t>
            </a:r>
          </a:p>
          <a:p>
            <a:endParaRPr lang="en-US" dirty="0"/>
          </a:p>
        </p:txBody>
      </p:sp>
      <p:sp>
        <p:nvSpPr>
          <p:cNvPr id="6" name="object 2">
            <a:extLst>
              <a:ext uri="{FF2B5EF4-FFF2-40B4-BE49-F238E27FC236}">
                <a16:creationId xmlns:a16="http://schemas.microsoft.com/office/drawing/2014/main" id="{7EFAAAB8-04FD-4C81-9AF6-130D3950A00C}"/>
              </a:ext>
            </a:extLst>
          </p:cNvPr>
          <p:cNvSpPr/>
          <p:nvPr/>
        </p:nvSpPr>
        <p:spPr>
          <a:xfrm>
            <a:off x="0" y="0"/>
            <a:ext cx="12201831" cy="1395863"/>
          </a:xfrm>
          <a:prstGeom prst="rect">
            <a:avLst/>
          </a:prstGeom>
          <a:solidFill>
            <a:srgbClr val="3F6571"/>
          </a:solidFill>
        </p:spPr>
        <p:txBody>
          <a:bodyPr wrap="square" lIns="0" tIns="0" rIns="0" bIns="0" rtlCol="0"/>
          <a:lstStyle/>
          <a:p>
            <a:pPr algn="ctr"/>
            <a:endParaRPr lang="en-US" sz="1000" b="1" dirty="0">
              <a:solidFill>
                <a:srgbClr val="537F8B"/>
              </a:solidFill>
              <a:latin typeface="Tw Cen MT" panose="020B0602020104020603" pitchFamily="34" charset="0"/>
              <a:cs typeface="Calibri" panose="020F0502020204030204" pitchFamily="34" charset="0"/>
            </a:endParaRPr>
          </a:p>
          <a:p>
            <a:pPr algn="ctr"/>
            <a:endParaRPr lang="en-US" sz="1000" b="1" dirty="0">
              <a:solidFill>
                <a:srgbClr val="537F8B"/>
              </a:solidFill>
              <a:latin typeface="Tw Cen MT" panose="020B0602020104020603"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8ACB4888-C990-4469-A1D0-A484ECDB2C4A}"/>
              </a:ext>
            </a:extLst>
          </p:cNvPr>
          <p:cNvCxnSpPr>
            <a:cxnSpLocks/>
          </p:cNvCxnSpPr>
          <p:nvPr/>
        </p:nvCxnSpPr>
        <p:spPr>
          <a:xfrm>
            <a:off x="0" y="142541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F4542C6-B749-46AC-BB88-A08033F2982F}"/>
              </a:ext>
            </a:extLst>
          </p:cNvPr>
          <p:cNvSpPr txBox="1"/>
          <p:nvPr/>
        </p:nvSpPr>
        <p:spPr>
          <a:xfrm flipH="1">
            <a:off x="970773" y="393561"/>
            <a:ext cx="10250454" cy="646331"/>
          </a:xfrm>
          <a:prstGeom prst="rect">
            <a:avLst/>
          </a:prstGeom>
          <a:noFill/>
        </p:spPr>
        <p:txBody>
          <a:bodyPr wrap="square" rtlCol="0">
            <a:spAutoFit/>
          </a:bodyPr>
          <a:lstStyle/>
          <a:p>
            <a:pPr algn="ctr"/>
            <a:r>
              <a:rPr lang="en-US" sz="3600" b="1" dirty="0">
                <a:solidFill>
                  <a:schemeClr val="bg1"/>
                </a:solidFill>
                <a:latin typeface="Tw Cen MT" panose="020B0602020104020603" pitchFamily="34" charset="0"/>
              </a:rPr>
              <a:t>Tash Connection, 2017</a:t>
            </a:r>
          </a:p>
        </p:txBody>
      </p:sp>
    </p:spTree>
    <p:extLst>
      <p:ext uri="{BB962C8B-B14F-4D97-AF65-F5344CB8AC3E}">
        <p14:creationId xmlns:p14="http://schemas.microsoft.com/office/powerpoint/2010/main" val="217583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558C76F-8120-4DA9-BA24-B44DEA102AB8}"/>
              </a:ext>
            </a:extLst>
          </p:cNvPr>
          <p:cNvSpPr/>
          <p:nvPr/>
        </p:nvSpPr>
        <p:spPr>
          <a:xfrm>
            <a:off x="-382798" y="0"/>
            <a:ext cx="12574797" cy="6873771"/>
          </a:xfrm>
          <a:prstGeom prst="rect">
            <a:avLst/>
          </a:prstGeom>
          <a:solidFill>
            <a:schemeClr val="bg1"/>
          </a:solidFill>
        </p:spPr>
        <p:txBody>
          <a:bodyPr wrap="square" lIns="0" tIns="0" rIns="0" bIns="0" rtlCol="0"/>
          <a:lstStyle/>
          <a:p>
            <a:pPr lvl="0" algn="ctr"/>
            <a:endParaRPr lang="en-US" sz="3800" b="1" dirty="0">
              <a:solidFill>
                <a:prstClr val="white"/>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EF6C64A-DF08-4561-8D87-6103B8767803}"/>
              </a:ext>
            </a:extLst>
          </p:cNvPr>
          <p:cNvSpPr txBox="1"/>
          <p:nvPr/>
        </p:nvSpPr>
        <p:spPr>
          <a:xfrm>
            <a:off x="-119713" y="210342"/>
            <a:ext cx="12255065" cy="1077218"/>
          </a:xfrm>
          <a:prstGeom prst="rect">
            <a:avLst/>
          </a:prstGeom>
          <a:noFill/>
        </p:spPr>
        <p:txBody>
          <a:bodyPr wrap="square" rtlCol="0">
            <a:spAutoFit/>
          </a:bodyPr>
          <a:lstStyle/>
          <a:p>
            <a:pPr algn="ctr"/>
            <a:r>
              <a:rPr lang="en-US" sz="3200" b="1" dirty="0">
                <a:solidFill>
                  <a:schemeClr val="bg1">
                    <a:lumMod val="50000"/>
                  </a:schemeClr>
                </a:solidFill>
                <a:latin typeface="Tw Cen MT" panose="020B0602020104020603" pitchFamily="34" charset="0"/>
                <a:cs typeface="Calibri" panose="020F0502020204030204" pitchFamily="34" charset="0"/>
              </a:rPr>
              <a:t>For far too long in Michigan, few options other than guardianship </a:t>
            </a:r>
          </a:p>
          <a:p>
            <a:pPr algn="ctr"/>
            <a:r>
              <a:rPr lang="en-US" sz="3200" b="1" dirty="0">
                <a:solidFill>
                  <a:schemeClr val="bg1">
                    <a:lumMod val="50000"/>
                  </a:schemeClr>
                </a:solidFill>
                <a:latin typeface="Tw Cen MT" panose="020B0602020104020603" pitchFamily="34" charset="0"/>
                <a:cs typeface="Calibri" panose="020F0502020204030204" pitchFamily="34" charset="0"/>
              </a:rPr>
              <a:t>have been offered</a:t>
            </a:r>
            <a:endParaRPr lang="en-US" dirty="0">
              <a:solidFill>
                <a:schemeClr val="bg1">
                  <a:lumMod val="50000"/>
                </a:schemeClr>
              </a:solidFill>
              <a:latin typeface="Tw Cen MT" panose="020B0602020104020603" pitchFamily="34" charset="0"/>
            </a:endParaRPr>
          </a:p>
        </p:txBody>
      </p:sp>
      <p:graphicFrame>
        <p:nvGraphicFramePr>
          <p:cNvPr id="5" name="Content Placeholder 17">
            <a:extLst>
              <a:ext uri="{FF2B5EF4-FFF2-40B4-BE49-F238E27FC236}">
                <a16:creationId xmlns:a16="http://schemas.microsoft.com/office/drawing/2014/main" id="{06C4F5DD-33B6-43FE-B9B1-0831561BB1A1}"/>
              </a:ext>
            </a:extLst>
          </p:cNvPr>
          <p:cNvGraphicFramePr>
            <a:graphicFrameLocks/>
          </p:cNvGraphicFramePr>
          <p:nvPr>
            <p:extLst>
              <p:ext uri="{D42A27DB-BD31-4B8C-83A1-F6EECF244321}">
                <p14:modId xmlns:p14="http://schemas.microsoft.com/office/powerpoint/2010/main" val="3485702962"/>
              </p:ext>
            </p:extLst>
          </p:nvPr>
        </p:nvGraphicFramePr>
        <p:xfrm>
          <a:off x="-1" y="1448620"/>
          <a:ext cx="11898775" cy="519943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1022914-9A65-467F-AA3A-D6457C0C2C14}"/>
              </a:ext>
            </a:extLst>
          </p:cNvPr>
          <p:cNvSpPr txBox="1"/>
          <p:nvPr/>
        </p:nvSpPr>
        <p:spPr>
          <a:xfrm>
            <a:off x="2334639" y="1194830"/>
            <a:ext cx="7626485" cy="369332"/>
          </a:xfrm>
          <a:prstGeom prst="rect">
            <a:avLst/>
          </a:prstGeom>
          <a:noFill/>
        </p:spPr>
        <p:txBody>
          <a:bodyPr wrap="square" rtlCol="0">
            <a:spAutoFit/>
          </a:bodyPr>
          <a:lstStyle/>
          <a:p>
            <a:r>
              <a:rPr lang="en-US" b="1" dirty="0">
                <a:solidFill>
                  <a:schemeClr val="accent4">
                    <a:lumMod val="75000"/>
                  </a:schemeClr>
                </a:solidFill>
                <a:latin typeface="Tw Cen MT" panose="020B0602020104020603" pitchFamily="34" charset="0"/>
              </a:rPr>
              <a:t>Demographic</a:t>
            </a:r>
            <a:r>
              <a:rPr lang="en-US" b="1" dirty="0">
                <a:solidFill>
                  <a:srgbClr val="6596A3"/>
                </a:solidFill>
                <a:latin typeface="Tw Cen MT" panose="020B0602020104020603" pitchFamily="34" charset="0"/>
              </a:rPr>
              <a:t> </a:t>
            </a:r>
            <a:r>
              <a:rPr lang="en-US" b="1" dirty="0">
                <a:solidFill>
                  <a:schemeClr val="accent4">
                    <a:lumMod val="75000"/>
                  </a:schemeClr>
                </a:solidFill>
                <a:latin typeface="Tw Cen MT" panose="020B0602020104020603" pitchFamily="34" charset="0"/>
              </a:rPr>
              <a:t>Characteristics of Adults with I/DD (%) National Core Indicators</a:t>
            </a:r>
          </a:p>
        </p:txBody>
      </p:sp>
    </p:spTree>
    <p:extLst>
      <p:ext uri="{BB962C8B-B14F-4D97-AF65-F5344CB8AC3E}">
        <p14:creationId xmlns:p14="http://schemas.microsoft.com/office/powerpoint/2010/main" val="363545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F38994-9B0B-4BF5-8D59-F58090FA150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19085"/>
          <a:stretch/>
        </p:blipFill>
        <p:spPr>
          <a:xfrm>
            <a:off x="-1" y="1308847"/>
            <a:ext cx="12192001" cy="5549153"/>
          </a:xfrm>
          <a:prstGeom prst="rect">
            <a:avLst/>
          </a:prstGeom>
        </p:spPr>
      </p:pic>
      <p:cxnSp>
        <p:nvCxnSpPr>
          <p:cNvPr id="4" name="Straight Connector 3">
            <a:extLst>
              <a:ext uri="{FF2B5EF4-FFF2-40B4-BE49-F238E27FC236}">
                <a16:creationId xmlns:a16="http://schemas.microsoft.com/office/drawing/2014/main" id="{C262EB45-3D1E-4C66-8D4E-C6936B529C78}"/>
              </a:ext>
            </a:extLst>
          </p:cNvPr>
          <p:cNvCxnSpPr>
            <a:cxnSpLocks/>
          </p:cNvCxnSpPr>
          <p:nvPr/>
        </p:nvCxnSpPr>
        <p:spPr>
          <a:xfrm flipH="1">
            <a:off x="1" y="1268732"/>
            <a:ext cx="12191999"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NCI MI logo (004)">
            <a:extLst>
              <a:ext uri="{FF2B5EF4-FFF2-40B4-BE49-F238E27FC236}">
                <a16:creationId xmlns:a16="http://schemas.microsoft.com/office/drawing/2014/main" id="{6E04E799-FF6D-420A-BC30-D51BC5AFC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9" y="6126069"/>
            <a:ext cx="707539" cy="503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Rectangle 1">
            <a:extLst>
              <a:ext uri="{FF2B5EF4-FFF2-40B4-BE49-F238E27FC236}">
                <a16:creationId xmlns:a16="http://schemas.microsoft.com/office/drawing/2014/main" id="{ABBA1A48-367E-4914-AA83-DE798AE8C1F9}"/>
              </a:ext>
            </a:extLst>
          </p:cNvPr>
          <p:cNvSpPr/>
          <p:nvPr/>
        </p:nvSpPr>
        <p:spPr>
          <a:xfrm>
            <a:off x="0" y="14127"/>
            <a:ext cx="12192000" cy="1227324"/>
          </a:xfrm>
          <a:prstGeom prst="rect">
            <a:avLst/>
          </a:prstGeom>
          <a:solidFill>
            <a:srgbClr val="3F6571"/>
          </a:solidFill>
        </p:spPr>
        <p:txBody>
          <a:bodyPr wrap="square">
            <a:spAutoFit/>
          </a:bodyPr>
          <a:lstStyle/>
          <a:p>
            <a:pPr algn="ctr">
              <a:lnSpc>
                <a:spcPct val="107000"/>
              </a:lnSpc>
              <a:spcAft>
                <a:spcPts val="800"/>
              </a:spcAft>
            </a:pPr>
            <a:r>
              <a:rPr lang="en-US" sz="3800" b="1" dirty="0">
                <a:solidFill>
                  <a:srgbClr val="FFFFFF"/>
                </a:solidFill>
                <a:latin typeface="Tw Cen MT" panose="020B0602020104020603" pitchFamily="34" charset="0"/>
                <a:ea typeface="Calibri" panose="020F0502020204030204" pitchFamily="34" charset="0"/>
                <a:cs typeface="Calibri" panose="020F0502020204030204" pitchFamily="34" charset="0"/>
              </a:rPr>
              <a:t>National Core Indicators (2016-17)</a:t>
            </a:r>
          </a:p>
          <a:p>
            <a:pPr algn="ctr">
              <a:lnSpc>
                <a:spcPct val="107000"/>
              </a:lnSpc>
              <a:spcAft>
                <a:spcPts val="800"/>
              </a:spcAft>
            </a:pPr>
            <a:r>
              <a:rPr lang="en-US" sz="2600" b="1" dirty="0">
                <a:solidFill>
                  <a:srgbClr val="FFFFFF"/>
                </a:solidFill>
                <a:effectLst/>
                <a:latin typeface="Tw Cen MT" panose="020B0602020104020603" pitchFamily="34" charset="0"/>
                <a:ea typeface="Calibri" panose="020F0502020204030204" pitchFamily="34" charset="0"/>
                <a:cs typeface="Calibri" panose="020F0502020204030204" pitchFamily="34" charset="0"/>
              </a:rPr>
              <a:t>Adults with developmental disabilities served:</a:t>
            </a:r>
          </a:p>
        </p:txBody>
      </p:sp>
    </p:spTree>
    <p:extLst>
      <p:ext uri="{BB962C8B-B14F-4D97-AF65-F5344CB8AC3E}">
        <p14:creationId xmlns:p14="http://schemas.microsoft.com/office/powerpoint/2010/main" val="506851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99AAD10-7CDE-4131-8C35-934E14CA1596}"/>
              </a:ext>
            </a:extLst>
          </p:cNvPr>
          <p:cNvSpPr txBox="1"/>
          <p:nvPr/>
        </p:nvSpPr>
        <p:spPr>
          <a:xfrm>
            <a:off x="1016000" y="2506430"/>
            <a:ext cx="10160000" cy="3077766"/>
          </a:xfrm>
          <a:prstGeom prst="rect">
            <a:avLst/>
          </a:prstGeom>
          <a:noFill/>
        </p:spPr>
        <p:txBody>
          <a:bodyPr wrap="square" rtlCol="0">
            <a:spAutoFit/>
          </a:bodyPr>
          <a:lstStyle/>
          <a:p>
            <a:r>
              <a:rPr lang="en-US" sz="4400" b="1" dirty="0">
                <a:solidFill>
                  <a:srgbClr val="3F6571"/>
                </a:solidFill>
                <a:latin typeface="Tw Cen MT" panose="020B0602020104020603" pitchFamily="34" charset="0"/>
              </a:rPr>
              <a:t>Guardianship is a legal situation under which one person or an entity exercises power over, and on behalf of, another person. That person is called a “ward”.</a:t>
            </a:r>
          </a:p>
          <a:p>
            <a:endParaRPr lang="en-US" dirty="0"/>
          </a:p>
        </p:txBody>
      </p:sp>
      <p:sp>
        <p:nvSpPr>
          <p:cNvPr id="5" name="object 2">
            <a:extLst>
              <a:ext uri="{FF2B5EF4-FFF2-40B4-BE49-F238E27FC236}">
                <a16:creationId xmlns:a16="http://schemas.microsoft.com/office/drawing/2014/main" id="{67D8F3C2-A9ED-4561-BD3E-F02188E532DA}"/>
              </a:ext>
            </a:extLst>
          </p:cNvPr>
          <p:cNvSpPr/>
          <p:nvPr/>
        </p:nvSpPr>
        <p:spPr>
          <a:xfrm>
            <a:off x="-66675" y="-66667"/>
            <a:ext cx="12295401" cy="1411176"/>
          </a:xfrm>
          <a:prstGeom prst="rect">
            <a:avLst/>
          </a:prstGeom>
          <a:solidFill>
            <a:srgbClr val="3F6571"/>
          </a:solidFill>
        </p:spPr>
        <p:txBody>
          <a:bodyPr wrap="square" lIns="0" tIns="0" rIns="0" bIns="0" rtlCol="0"/>
          <a:lstStyle/>
          <a:p>
            <a:pPr algn="ctr"/>
            <a:endParaRPr lang="en-US" sz="3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r>
              <a:rPr lang="en-US" sz="3800" b="1" dirty="0">
                <a:solidFill>
                  <a:schemeClr val="bg1"/>
                </a:solidFill>
                <a:latin typeface="Tw Cen MT" panose="020B0602020104020603" pitchFamily="34" charset="0"/>
                <a:cs typeface="Calibri" panose="020F0502020204030204" pitchFamily="34" charset="0"/>
              </a:rPr>
              <a:t>What is Guardianship anyway? </a:t>
            </a:r>
            <a:endParaRPr sz="3800" b="1" dirty="0">
              <a:solidFill>
                <a:schemeClr val="bg1"/>
              </a:solidFill>
              <a:latin typeface="Tw Cen MT" panose="020B0602020104020603"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A0BE691F-8CD8-4585-8C2E-E3006FD4C0C2}"/>
              </a:ext>
            </a:extLst>
          </p:cNvPr>
          <p:cNvCxnSpPr>
            <a:cxnSpLocks/>
          </p:cNvCxnSpPr>
          <p:nvPr/>
        </p:nvCxnSpPr>
        <p:spPr>
          <a:xfrm>
            <a:off x="0" y="1344508"/>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54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AE30F-0FD3-41AB-86DB-FC3F6DE43FAE}"/>
              </a:ext>
            </a:extLst>
          </p:cNvPr>
          <p:cNvSpPr>
            <a:spLocks noGrp="1"/>
          </p:cNvSpPr>
          <p:nvPr>
            <p:ph idx="1"/>
          </p:nvPr>
        </p:nvSpPr>
        <p:spPr>
          <a:xfrm>
            <a:off x="1" y="1361874"/>
            <a:ext cx="12192000" cy="5496124"/>
          </a:xfrm>
        </p:spPr>
        <p:txBody>
          <a:bodyPr>
            <a:normAutofit fontScale="92500" lnSpcReduction="10000"/>
          </a:bodyPr>
          <a:lstStyle/>
          <a:p>
            <a:pPr defTabSz="685800">
              <a:defRPr/>
            </a:pPr>
            <a:endParaRPr lang="en-US" sz="3100" b="1" dirty="0">
              <a:solidFill>
                <a:srgbClr val="3F6571"/>
              </a:solidFill>
              <a:latin typeface="Tw Cen MT" panose="020B0602020104020603" pitchFamily="34" charset="0"/>
              <a:cs typeface="Times New Roman" panose="02020603050405020304" pitchFamily="18" charset="0"/>
            </a:endParaRPr>
          </a:p>
          <a:p>
            <a:pPr marL="0" indent="0" defTabSz="685800">
              <a:buNone/>
              <a:defRPr/>
            </a:pPr>
            <a:r>
              <a:rPr lang="en-US" sz="3600" b="1" dirty="0">
                <a:solidFill>
                  <a:srgbClr val="3F6571"/>
                </a:solidFill>
                <a:latin typeface="Tw Cen MT" panose="020B0602020104020603" pitchFamily="34" charset="0"/>
                <a:cs typeface="Times New Roman" panose="02020603050405020304" pitchFamily="18" charset="0"/>
              </a:rPr>
              <a:t>  </a:t>
            </a:r>
            <a:r>
              <a:rPr lang="en-US" sz="3600" b="1" u="sng" dirty="0">
                <a:solidFill>
                  <a:srgbClr val="3F6571"/>
                </a:solidFill>
                <a:latin typeface="Tw Cen MT" panose="020B0602020104020603" pitchFamily="34" charset="0"/>
                <a:cs typeface="Times New Roman" panose="02020603050405020304" pitchFamily="18" charset="0"/>
              </a:rPr>
              <a:t>Types of Guardianship</a:t>
            </a:r>
            <a:endParaRPr lang="en-US" sz="3600" b="1" dirty="0">
              <a:solidFill>
                <a:srgbClr val="3F6571"/>
              </a:solidFill>
              <a:latin typeface="Tw Cen MT" panose="020B0602020104020603" pitchFamily="34" charset="0"/>
              <a:cs typeface="Times New Roman" panose="02020603050405020304" pitchFamily="18" charset="0"/>
            </a:endParaRPr>
          </a:p>
          <a:p>
            <a:pPr marL="796925" indent="-339725" defTabSz="685800">
              <a:tabLst>
                <a:tab pos="1028700" algn="l"/>
              </a:tabLst>
              <a:defRPr/>
            </a:pPr>
            <a:r>
              <a:rPr lang="en-US" sz="3600" b="1" dirty="0">
                <a:solidFill>
                  <a:srgbClr val="3F6571"/>
                </a:solidFill>
                <a:latin typeface="Tw Cen MT" panose="020B0602020104020603" pitchFamily="34" charset="0"/>
                <a:cs typeface="Times New Roman" panose="02020603050405020304" pitchFamily="18" charset="0"/>
              </a:rPr>
              <a:t>Guardianship of the person</a:t>
            </a:r>
          </a:p>
          <a:p>
            <a:pPr marL="796925" indent="-339725" defTabSz="685800" eaLnBrk="0" hangingPunct="0">
              <a:tabLst>
                <a:tab pos="1028700" algn="l"/>
              </a:tabLst>
              <a:defRPr/>
            </a:pPr>
            <a:r>
              <a:rPr lang="en-US" sz="3600" b="1" dirty="0">
                <a:solidFill>
                  <a:srgbClr val="3F6571"/>
                </a:solidFill>
                <a:latin typeface="Tw Cen MT" panose="020B0602020104020603" pitchFamily="34" charset="0"/>
                <a:cs typeface="Times New Roman" panose="02020603050405020304" pitchFamily="18" charset="0"/>
              </a:rPr>
              <a:t>Guardianship of the estate</a:t>
            </a:r>
          </a:p>
          <a:p>
            <a:pPr marL="796925" indent="-339725" defTabSz="685800" eaLnBrk="0" hangingPunct="0">
              <a:tabLst>
                <a:tab pos="1028700" algn="l"/>
              </a:tabLst>
              <a:defRPr/>
            </a:pPr>
            <a:r>
              <a:rPr lang="en-US" sz="3600" b="1" dirty="0">
                <a:solidFill>
                  <a:srgbClr val="3F6571"/>
                </a:solidFill>
                <a:latin typeface="Tw Cen MT" panose="020B0602020104020603" pitchFamily="34" charset="0"/>
                <a:cs typeface="Times New Roman" panose="02020603050405020304" pitchFamily="18" charset="0"/>
              </a:rPr>
              <a:t>Guardianship of both the person and the estate</a:t>
            </a:r>
          </a:p>
          <a:p>
            <a:pPr marL="0" indent="0" defTabSz="685800" eaLnBrk="0" hangingPunct="0">
              <a:buNone/>
              <a:tabLst>
                <a:tab pos="1028700" algn="l"/>
              </a:tabLst>
              <a:defRPr/>
            </a:pPr>
            <a:endParaRPr lang="en-US" sz="3600" b="1" u="sng" dirty="0">
              <a:solidFill>
                <a:srgbClr val="3F6571"/>
              </a:solidFill>
              <a:latin typeface="Tw Cen MT" panose="020B0602020104020603" pitchFamily="34" charset="0"/>
              <a:cs typeface="Times New Roman" panose="02020603050405020304" pitchFamily="18" charset="0"/>
            </a:endParaRPr>
          </a:p>
          <a:p>
            <a:pPr marL="0" indent="0" defTabSz="685800" eaLnBrk="0" hangingPunct="0">
              <a:buNone/>
              <a:tabLst>
                <a:tab pos="1028700" algn="l"/>
              </a:tabLst>
              <a:defRPr/>
            </a:pPr>
            <a:r>
              <a:rPr lang="en-US" sz="3600" b="1" dirty="0">
                <a:solidFill>
                  <a:srgbClr val="3F6571"/>
                </a:solidFill>
                <a:latin typeface="Tw Cen MT" panose="020B0602020104020603" pitchFamily="34" charset="0"/>
                <a:cs typeface="Times New Roman" panose="02020603050405020304" pitchFamily="18" charset="0"/>
              </a:rPr>
              <a:t>  </a:t>
            </a:r>
            <a:r>
              <a:rPr lang="en-US" sz="3600" b="1" u="sng" dirty="0">
                <a:solidFill>
                  <a:srgbClr val="3F6571"/>
                </a:solidFill>
                <a:latin typeface="Tw Cen MT" panose="020B0602020104020603" pitchFamily="34" charset="0"/>
                <a:cs typeface="Times New Roman" panose="02020603050405020304" pitchFamily="18" charset="0"/>
              </a:rPr>
              <a:t>Scope of Guardianship</a:t>
            </a:r>
          </a:p>
          <a:p>
            <a:pPr marL="796925" defTabSz="685800" eaLnBrk="0" hangingPunct="0">
              <a:defRPr/>
            </a:pPr>
            <a:r>
              <a:rPr lang="en-US" sz="3600" b="1" dirty="0">
                <a:solidFill>
                  <a:srgbClr val="3F6571"/>
                </a:solidFill>
                <a:latin typeface="Tw Cen MT" panose="020B0602020104020603" pitchFamily="34" charset="0"/>
                <a:cs typeface="Times New Roman" panose="02020603050405020304" pitchFamily="18" charset="0"/>
              </a:rPr>
              <a:t>Plenary (full or total)</a:t>
            </a:r>
          </a:p>
          <a:p>
            <a:pPr marL="796925" defTabSz="685800" eaLnBrk="0" hangingPunct="0">
              <a:defRPr/>
            </a:pPr>
            <a:r>
              <a:rPr lang="en-US" sz="3600" b="1" dirty="0">
                <a:solidFill>
                  <a:srgbClr val="3F6571"/>
                </a:solidFill>
                <a:latin typeface="Tw Cen MT" panose="020B0602020104020603" pitchFamily="34" charset="0"/>
                <a:cs typeface="Times New Roman" panose="02020603050405020304" pitchFamily="18" charset="0"/>
              </a:rPr>
              <a:t>Limited (partial)  </a:t>
            </a:r>
          </a:p>
          <a:p>
            <a:pPr marL="796925" defTabSz="685800" eaLnBrk="0" hangingPunct="0">
              <a:defRPr/>
            </a:pPr>
            <a:r>
              <a:rPr lang="en-US" sz="3600" b="1" dirty="0">
                <a:solidFill>
                  <a:srgbClr val="3F6571"/>
                </a:solidFill>
                <a:latin typeface="Tw Cen MT" panose="020B0602020104020603" pitchFamily="34" charset="0"/>
                <a:cs typeface="Times New Roman" panose="02020603050405020304" pitchFamily="18" charset="0"/>
              </a:rPr>
              <a:t>Combination of plenary and limited</a:t>
            </a:r>
          </a:p>
          <a:p>
            <a:endParaRPr lang="en-US" dirty="0"/>
          </a:p>
        </p:txBody>
      </p:sp>
      <p:sp>
        <p:nvSpPr>
          <p:cNvPr id="4" name="object 2">
            <a:extLst>
              <a:ext uri="{FF2B5EF4-FFF2-40B4-BE49-F238E27FC236}">
                <a16:creationId xmlns:a16="http://schemas.microsoft.com/office/drawing/2014/main" id="{F5992B88-7FC7-409B-8A90-DAC87FB68AE6}"/>
              </a:ext>
            </a:extLst>
          </p:cNvPr>
          <p:cNvSpPr/>
          <p:nvPr/>
        </p:nvSpPr>
        <p:spPr>
          <a:xfrm>
            <a:off x="-66675" y="-66674"/>
            <a:ext cx="12297922" cy="1480030"/>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088ED4D7-7A6D-494F-905F-52F694674656}"/>
              </a:ext>
            </a:extLst>
          </p:cNvPr>
          <p:cNvCxnSpPr>
            <a:cxnSpLocks/>
          </p:cNvCxnSpPr>
          <p:nvPr/>
        </p:nvCxnSpPr>
        <p:spPr>
          <a:xfrm>
            <a:off x="0" y="137706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4EEE4B2-9DCE-4D1D-8116-7A8B4F1A8D88}"/>
              </a:ext>
            </a:extLst>
          </p:cNvPr>
          <p:cNvSpPr txBox="1"/>
          <p:nvPr/>
        </p:nvSpPr>
        <p:spPr>
          <a:xfrm>
            <a:off x="1439694" y="283521"/>
            <a:ext cx="9163455" cy="769441"/>
          </a:xfrm>
          <a:prstGeom prst="rect">
            <a:avLst/>
          </a:prstGeom>
          <a:noFill/>
        </p:spPr>
        <p:txBody>
          <a:bodyPr wrap="square" rtlCol="0">
            <a:spAutoFit/>
          </a:bodyPr>
          <a:lstStyle/>
          <a:p>
            <a:pPr algn="ctr"/>
            <a:r>
              <a:rPr lang="en-US" sz="4400" b="1" dirty="0">
                <a:solidFill>
                  <a:schemeClr val="bg1"/>
                </a:solidFill>
              </a:rPr>
              <a:t>Types of Guardianships</a:t>
            </a:r>
          </a:p>
        </p:txBody>
      </p:sp>
    </p:spTree>
    <p:extLst>
      <p:ext uri="{BB962C8B-B14F-4D97-AF65-F5344CB8AC3E}">
        <p14:creationId xmlns:p14="http://schemas.microsoft.com/office/powerpoint/2010/main" val="4156363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9157F0-531E-4CFE-8DE3-B4552EC72376}"/>
              </a:ext>
            </a:extLst>
          </p:cNvPr>
          <p:cNvGrpSpPr/>
          <p:nvPr/>
        </p:nvGrpSpPr>
        <p:grpSpPr>
          <a:xfrm>
            <a:off x="564204" y="333375"/>
            <a:ext cx="10719881" cy="6728906"/>
            <a:chOff x="2114550" y="620118"/>
            <a:chExt cx="4857750" cy="6272445"/>
          </a:xfrm>
        </p:grpSpPr>
        <p:grpSp>
          <p:nvGrpSpPr>
            <p:cNvPr id="3" name="Group 6">
              <a:extLst>
                <a:ext uri="{FF2B5EF4-FFF2-40B4-BE49-F238E27FC236}">
                  <a16:creationId xmlns:a16="http://schemas.microsoft.com/office/drawing/2014/main" id="{D9CF614C-2C68-47F6-9307-EAAC3574DBC4}"/>
                </a:ext>
              </a:extLst>
            </p:cNvPr>
            <p:cNvGrpSpPr>
              <a:grpSpLocks/>
            </p:cNvGrpSpPr>
            <p:nvPr/>
          </p:nvGrpSpPr>
          <p:grpSpPr bwMode="auto">
            <a:xfrm>
              <a:off x="2114550" y="620118"/>
              <a:ext cx="4857750" cy="6009893"/>
              <a:chOff x="245" y="960"/>
              <a:chExt cx="3595" cy="4409"/>
            </a:xfrm>
          </p:grpSpPr>
          <p:sp>
            <p:nvSpPr>
              <p:cNvPr id="23" name="Rectangle 31">
                <a:extLst>
                  <a:ext uri="{FF2B5EF4-FFF2-40B4-BE49-F238E27FC236}">
                    <a16:creationId xmlns:a16="http://schemas.microsoft.com/office/drawing/2014/main" id="{47399D9E-E052-4E3F-B5D3-56D9C9EDF69C}"/>
                  </a:ext>
                </a:extLst>
              </p:cNvPr>
              <p:cNvSpPr>
                <a:spLocks noChangeArrowheads="1"/>
              </p:cNvSpPr>
              <p:nvPr/>
            </p:nvSpPr>
            <p:spPr bwMode="auto">
              <a:xfrm>
                <a:off x="2095" y="4597"/>
                <a:ext cx="1407" cy="654"/>
              </a:xfrm>
              <a:prstGeom prst="rect">
                <a:avLst/>
              </a:prstGeom>
              <a:solidFill>
                <a:srgbClr val="FFFFFF"/>
              </a:solidFill>
              <a:ln w="38100">
                <a:solidFill>
                  <a:schemeClr val="accent4">
                    <a:lumMod val="75000"/>
                  </a:schemeClr>
                </a:solidFill>
                <a:miter lim="800000"/>
                <a:headEnd/>
                <a:tailEnd/>
              </a:ln>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a:spcBef>
                    <a:spcPct val="0"/>
                  </a:spcBef>
                  <a:buNone/>
                </a:pPr>
                <a:endParaRPr lang="en-US" altLang="en-US" sz="1600" dirty="0">
                  <a:solidFill>
                    <a:srgbClr val="6596A3"/>
                  </a:solidFill>
                  <a:latin typeface="Tw Cen MT" panose="020B0602020104020603" pitchFamily="34" charset="0"/>
                </a:endParaRPr>
              </a:p>
            </p:txBody>
          </p:sp>
          <p:sp>
            <p:nvSpPr>
              <p:cNvPr id="5" name="Line 7">
                <a:extLst>
                  <a:ext uri="{FF2B5EF4-FFF2-40B4-BE49-F238E27FC236}">
                    <a16:creationId xmlns:a16="http://schemas.microsoft.com/office/drawing/2014/main" id="{D8DA7E2C-8C9A-4621-9896-3B0B1FEE72A8}"/>
                  </a:ext>
                </a:extLst>
              </p:cNvPr>
              <p:cNvSpPr>
                <a:spLocks noChangeShapeType="1"/>
              </p:cNvSpPr>
              <p:nvPr/>
            </p:nvSpPr>
            <p:spPr bwMode="auto">
              <a:xfrm>
                <a:off x="1476" y="1420"/>
                <a:ext cx="0" cy="2308"/>
              </a:xfrm>
              <a:prstGeom prst="line">
                <a:avLst/>
              </a:prstGeom>
              <a:noFill/>
              <a:ln w="12700">
                <a:solidFill>
                  <a:schemeClr val="accent4">
                    <a:lumMod val="75000"/>
                  </a:schemeClr>
                </a:solidFill>
                <a:round/>
                <a:headEnd/>
                <a:tailEnd/>
              </a:ln>
              <a:extLst>
                <a:ext uri="{909E8E84-426E-40DD-AFC4-6F175D3DCCD1}">
                  <a14:hiddenFill xmlns:a14="http://schemas.microsoft.com/office/drawing/2010/main">
                    <a:noFill/>
                  </a14:hiddenFill>
                </a:ext>
              </a:extLst>
            </p:spPr>
            <p:txBody>
              <a:bodyPr/>
              <a:lstStyle/>
              <a:p>
                <a:pPr defTabSz="685800"/>
                <a:endParaRPr lang="en-US" sz="1600" dirty="0">
                  <a:solidFill>
                    <a:srgbClr val="6596A3"/>
                  </a:solidFill>
                  <a:latin typeface="Tw Cen MT" panose="020B0602020104020603" pitchFamily="34" charset="0"/>
                </a:endParaRPr>
              </a:p>
            </p:txBody>
          </p:sp>
          <p:sp>
            <p:nvSpPr>
              <p:cNvPr id="6" name="Rectangle 8">
                <a:extLst>
                  <a:ext uri="{FF2B5EF4-FFF2-40B4-BE49-F238E27FC236}">
                    <a16:creationId xmlns:a16="http://schemas.microsoft.com/office/drawing/2014/main" id="{07BC4590-7818-409B-9CF2-62FC353FACAB}"/>
                  </a:ext>
                </a:extLst>
              </p:cNvPr>
              <p:cNvSpPr>
                <a:spLocks noChangeArrowheads="1"/>
              </p:cNvSpPr>
              <p:nvPr/>
            </p:nvSpPr>
            <p:spPr bwMode="auto">
              <a:xfrm>
                <a:off x="2352" y="1037"/>
                <a:ext cx="1277" cy="426"/>
              </a:xfrm>
              <a:prstGeom prst="rect">
                <a:avLst/>
              </a:prstGeom>
              <a:noFill/>
              <a:ln w="38100">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a:spcBef>
                    <a:spcPct val="0"/>
                  </a:spcBef>
                  <a:buNone/>
                </a:pPr>
                <a:endParaRPr lang="en-US" altLang="en-US" sz="1600" dirty="0">
                  <a:solidFill>
                    <a:srgbClr val="6596A3"/>
                  </a:solidFill>
                  <a:latin typeface="Tw Cen MT" panose="020B0602020104020603" pitchFamily="34" charset="0"/>
                </a:endParaRPr>
              </a:p>
            </p:txBody>
          </p:sp>
          <p:grpSp>
            <p:nvGrpSpPr>
              <p:cNvPr id="7" name="Group 9">
                <a:extLst>
                  <a:ext uri="{FF2B5EF4-FFF2-40B4-BE49-F238E27FC236}">
                    <a16:creationId xmlns:a16="http://schemas.microsoft.com/office/drawing/2014/main" id="{9B9A6F0A-0D73-41AB-BDAA-CA1E67733FA8}"/>
                  </a:ext>
                </a:extLst>
              </p:cNvPr>
              <p:cNvGrpSpPr>
                <a:grpSpLocks/>
              </p:cNvGrpSpPr>
              <p:nvPr/>
            </p:nvGrpSpPr>
            <p:grpSpPr bwMode="auto">
              <a:xfrm>
                <a:off x="2499" y="1045"/>
                <a:ext cx="932" cy="404"/>
                <a:chOff x="2499" y="1016"/>
                <a:chExt cx="932" cy="404"/>
              </a:xfrm>
            </p:grpSpPr>
            <p:sp>
              <p:nvSpPr>
                <p:cNvPr id="49" name="Rectangle 10">
                  <a:extLst>
                    <a:ext uri="{FF2B5EF4-FFF2-40B4-BE49-F238E27FC236}">
                      <a16:creationId xmlns:a16="http://schemas.microsoft.com/office/drawing/2014/main" id="{189B6D62-DB3E-42DB-84DF-92683E239A0D}"/>
                    </a:ext>
                  </a:extLst>
                </p:cNvPr>
                <p:cNvSpPr>
                  <a:spLocks noChangeArrowheads="1"/>
                </p:cNvSpPr>
                <p:nvPr/>
              </p:nvSpPr>
              <p:spPr bwMode="auto">
                <a:xfrm>
                  <a:off x="2499" y="1016"/>
                  <a:ext cx="86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pPr>
                  <a:r>
                    <a:rPr lang="en-US" altLang="en-US" sz="2000" b="1" dirty="0">
                      <a:solidFill>
                        <a:srgbClr val="3F6571"/>
                      </a:solidFill>
                      <a:latin typeface="Tw Cen MT" panose="020B0602020104020603" pitchFamily="34" charset="0"/>
                    </a:rPr>
                    <a:t>temporary guardianship</a:t>
                  </a:r>
                </a:p>
              </p:txBody>
            </p:sp>
            <p:sp>
              <p:nvSpPr>
                <p:cNvPr id="50" name="Rectangle 11">
                  <a:extLst>
                    <a:ext uri="{FF2B5EF4-FFF2-40B4-BE49-F238E27FC236}">
                      <a16:creationId xmlns:a16="http://schemas.microsoft.com/office/drawing/2014/main" id="{23E6A4D9-895B-491F-91A9-CF0E018EAE4A}"/>
                    </a:ext>
                  </a:extLst>
                </p:cNvPr>
                <p:cNvSpPr>
                  <a:spLocks noChangeArrowheads="1"/>
                </p:cNvSpPr>
                <p:nvPr/>
              </p:nvSpPr>
              <p:spPr bwMode="auto">
                <a:xfrm>
                  <a:off x="2638" y="1204"/>
                  <a:ext cx="793"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pPr>
                  <a:r>
                    <a:rPr lang="en-US" altLang="en-US" sz="2000" b="1" dirty="0">
                      <a:solidFill>
                        <a:srgbClr val="3F6571"/>
                      </a:solidFill>
                      <a:latin typeface="Tw Cen MT" panose="020B0602020104020603" pitchFamily="34" charset="0"/>
                    </a:rPr>
                    <a:t>granted / denied</a:t>
                  </a:r>
                </a:p>
              </p:txBody>
            </p:sp>
          </p:grpSp>
          <p:sp>
            <p:nvSpPr>
              <p:cNvPr id="8" name="Rectangle 12">
                <a:extLst>
                  <a:ext uri="{FF2B5EF4-FFF2-40B4-BE49-F238E27FC236}">
                    <a16:creationId xmlns:a16="http://schemas.microsoft.com/office/drawing/2014/main" id="{AB4AC36A-8C8F-4B7C-9C06-B6F6C4B2E9C3}"/>
                  </a:ext>
                </a:extLst>
              </p:cNvPr>
              <p:cNvSpPr>
                <a:spLocks noChangeArrowheads="1"/>
              </p:cNvSpPr>
              <p:nvPr/>
            </p:nvSpPr>
            <p:spPr bwMode="auto">
              <a:xfrm>
                <a:off x="963" y="1584"/>
                <a:ext cx="1080" cy="256"/>
              </a:xfrm>
              <a:prstGeom prst="rect">
                <a:avLst/>
              </a:prstGeom>
              <a:solidFill>
                <a:schemeClr val="bg1"/>
              </a:solidFill>
              <a:ln w="38100">
                <a:solidFill>
                  <a:schemeClr val="accent4">
                    <a:lumMod val="75000"/>
                  </a:schemeClr>
                </a:solidFill>
                <a:miter lim="800000"/>
                <a:headEnd/>
                <a:tailEnd/>
              </a:ln>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a:spcBef>
                    <a:spcPct val="0"/>
                  </a:spcBef>
                  <a:buNone/>
                </a:pPr>
                <a:endParaRPr lang="en-US" altLang="en-US" sz="1600" dirty="0">
                  <a:solidFill>
                    <a:srgbClr val="6596A3"/>
                  </a:solidFill>
                  <a:latin typeface="Tw Cen MT" panose="020B0602020104020603" pitchFamily="34" charset="0"/>
                </a:endParaRPr>
              </a:p>
            </p:txBody>
          </p:sp>
          <p:sp>
            <p:nvSpPr>
              <p:cNvPr id="9" name="Rectangle 13">
                <a:extLst>
                  <a:ext uri="{FF2B5EF4-FFF2-40B4-BE49-F238E27FC236}">
                    <a16:creationId xmlns:a16="http://schemas.microsoft.com/office/drawing/2014/main" id="{55A2DAFF-C357-474D-BD7B-2527D386D1A7}"/>
                  </a:ext>
                </a:extLst>
              </p:cNvPr>
              <p:cNvSpPr>
                <a:spLocks noChangeArrowheads="1"/>
              </p:cNvSpPr>
              <p:nvPr/>
            </p:nvSpPr>
            <p:spPr bwMode="auto">
              <a:xfrm>
                <a:off x="1153" y="1606"/>
                <a:ext cx="6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pPr>
                <a:r>
                  <a:rPr lang="en-US" altLang="en-US" sz="2000" b="1" dirty="0">
                    <a:solidFill>
                      <a:srgbClr val="3F6571"/>
                    </a:solidFill>
                    <a:latin typeface="Tw Cen MT" panose="020B0602020104020603" pitchFamily="34" charset="0"/>
                  </a:rPr>
                  <a:t>date of hearing set</a:t>
                </a:r>
              </a:p>
            </p:txBody>
          </p:sp>
          <p:sp>
            <p:nvSpPr>
              <p:cNvPr id="10" name="Rectangle 14">
                <a:extLst>
                  <a:ext uri="{FF2B5EF4-FFF2-40B4-BE49-F238E27FC236}">
                    <a16:creationId xmlns:a16="http://schemas.microsoft.com/office/drawing/2014/main" id="{983EA3CF-1F65-4DFA-B762-11B84913BA89}"/>
                  </a:ext>
                </a:extLst>
              </p:cNvPr>
              <p:cNvSpPr>
                <a:spLocks noChangeArrowheads="1"/>
              </p:cNvSpPr>
              <p:nvPr/>
            </p:nvSpPr>
            <p:spPr bwMode="auto">
              <a:xfrm>
                <a:off x="710" y="1968"/>
                <a:ext cx="1607" cy="479"/>
              </a:xfrm>
              <a:prstGeom prst="rect">
                <a:avLst/>
              </a:prstGeom>
              <a:solidFill>
                <a:schemeClr val="bg1"/>
              </a:solidFill>
              <a:ln w="38100">
                <a:solidFill>
                  <a:schemeClr val="accent4">
                    <a:lumMod val="75000"/>
                  </a:schemeClr>
                </a:solidFill>
                <a:miter lim="800000"/>
                <a:headEnd/>
                <a:tailEnd/>
              </a:ln>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a:spcBef>
                    <a:spcPct val="0"/>
                  </a:spcBef>
                  <a:buNone/>
                </a:pPr>
                <a:endParaRPr lang="en-US" altLang="en-US" sz="1600" dirty="0">
                  <a:solidFill>
                    <a:srgbClr val="6596A3"/>
                  </a:solidFill>
                  <a:latin typeface="Tw Cen MT" panose="020B0602020104020603" pitchFamily="34" charset="0"/>
                </a:endParaRPr>
              </a:p>
            </p:txBody>
          </p:sp>
          <p:sp>
            <p:nvSpPr>
              <p:cNvPr id="11" name="Rectangle 15">
                <a:extLst>
                  <a:ext uri="{FF2B5EF4-FFF2-40B4-BE49-F238E27FC236}">
                    <a16:creationId xmlns:a16="http://schemas.microsoft.com/office/drawing/2014/main" id="{19F5F509-833C-46C0-9468-32A89D4B4D95}"/>
                  </a:ext>
                </a:extLst>
              </p:cNvPr>
              <p:cNvSpPr>
                <a:spLocks noChangeArrowheads="1"/>
              </p:cNvSpPr>
              <p:nvPr/>
            </p:nvSpPr>
            <p:spPr bwMode="auto">
              <a:xfrm>
                <a:off x="772" y="2011"/>
                <a:ext cx="1461"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defTabSz="685800" eaLnBrk="1" hangingPunct="1">
                  <a:spcBef>
                    <a:spcPct val="0"/>
                  </a:spcBef>
                  <a:buNone/>
                </a:pPr>
                <a:r>
                  <a:rPr lang="en-US" altLang="en-US" sz="2000" b="1" dirty="0">
                    <a:solidFill>
                      <a:srgbClr val="3F6571"/>
                    </a:solidFill>
                    <a:latin typeface="Tw Cen MT" panose="020B0602020104020603" pitchFamily="34" charset="0"/>
                  </a:rPr>
                  <a:t>notice of hearing distributed to</a:t>
                </a:r>
              </a:p>
              <a:p>
                <a:pPr algn="ctr" defTabSz="685800" eaLnBrk="1" hangingPunct="1">
                  <a:spcBef>
                    <a:spcPct val="0"/>
                  </a:spcBef>
                  <a:buNone/>
                </a:pPr>
                <a:r>
                  <a:rPr lang="en-US" altLang="en-US" sz="2000" b="1" dirty="0">
                    <a:solidFill>
                      <a:srgbClr val="3F6571"/>
                    </a:solidFill>
                    <a:latin typeface="Tw Cen MT" panose="020B0602020104020603" pitchFamily="34" charset="0"/>
                  </a:rPr>
                  <a:t>alleged ward and other parties</a:t>
                </a:r>
              </a:p>
            </p:txBody>
          </p:sp>
          <p:sp>
            <p:nvSpPr>
              <p:cNvPr id="12" name="Rectangle 16">
                <a:extLst>
                  <a:ext uri="{FF2B5EF4-FFF2-40B4-BE49-F238E27FC236}">
                    <a16:creationId xmlns:a16="http://schemas.microsoft.com/office/drawing/2014/main" id="{91B6D839-3B86-4E2B-B1D0-4ABDFA74CC1D}"/>
                  </a:ext>
                </a:extLst>
              </p:cNvPr>
              <p:cNvSpPr>
                <a:spLocks noChangeArrowheads="1"/>
              </p:cNvSpPr>
              <p:nvPr/>
            </p:nvSpPr>
            <p:spPr bwMode="auto">
              <a:xfrm>
                <a:off x="906" y="2592"/>
                <a:ext cx="1158" cy="464"/>
              </a:xfrm>
              <a:prstGeom prst="rect">
                <a:avLst/>
              </a:prstGeom>
              <a:solidFill>
                <a:schemeClr val="bg1"/>
              </a:solidFill>
              <a:ln w="38100">
                <a:solidFill>
                  <a:schemeClr val="accent4">
                    <a:lumMod val="75000"/>
                  </a:schemeClr>
                </a:solidFill>
                <a:miter lim="800000"/>
                <a:headEnd/>
                <a:tailEnd/>
              </a:ln>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a:spcBef>
                    <a:spcPct val="0"/>
                  </a:spcBef>
                  <a:buNone/>
                </a:pPr>
                <a:endParaRPr lang="en-US" altLang="en-US" sz="1600" dirty="0">
                  <a:solidFill>
                    <a:srgbClr val="6596A3"/>
                  </a:solidFill>
                  <a:latin typeface="Tw Cen MT" panose="020B0602020104020603" pitchFamily="34" charset="0"/>
                </a:endParaRPr>
              </a:p>
            </p:txBody>
          </p:sp>
          <p:sp>
            <p:nvSpPr>
              <p:cNvPr id="13" name="Rectangle 17">
                <a:extLst>
                  <a:ext uri="{FF2B5EF4-FFF2-40B4-BE49-F238E27FC236}">
                    <a16:creationId xmlns:a16="http://schemas.microsoft.com/office/drawing/2014/main" id="{762B398A-43C9-4E30-AA08-B4B234642AB1}"/>
                  </a:ext>
                </a:extLst>
              </p:cNvPr>
              <p:cNvSpPr>
                <a:spLocks noChangeArrowheads="1"/>
              </p:cNvSpPr>
              <p:nvPr/>
            </p:nvSpPr>
            <p:spPr bwMode="auto">
              <a:xfrm>
                <a:off x="1000" y="2607"/>
                <a:ext cx="952"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defTabSz="685800" eaLnBrk="1" hangingPunct="1">
                  <a:spcBef>
                    <a:spcPct val="0"/>
                  </a:spcBef>
                  <a:buNone/>
                </a:pPr>
                <a:r>
                  <a:rPr lang="en-US" altLang="en-US" sz="2000" b="1" dirty="0">
                    <a:solidFill>
                      <a:srgbClr val="3F6571"/>
                    </a:solidFill>
                    <a:latin typeface="Tw Cen MT" panose="020B0602020104020603" pitchFamily="34" charset="0"/>
                  </a:rPr>
                  <a:t>appointment of attorney for alleged ward</a:t>
                </a:r>
              </a:p>
            </p:txBody>
          </p:sp>
          <p:grpSp>
            <p:nvGrpSpPr>
              <p:cNvPr id="14" name="Group 18">
                <a:extLst>
                  <a:ext uri="{FF2B5EF4-FFF2-40B4-BE49-F238E27FC236}">
                    <a16:creationId xmlns:a16="http://schemas.microsoft.com/office/drawing/2014/main" id="{B99C3CFD-A6F2-48C3-BED8-A2C5B2792C39}"/>
                  </a:ext>
                </a:extLst>
              </p:cNvPr>
              <p:cNvGrpSpPr>
                <a:grpSpLocks/>
              </p:cNvGrpSpPr>
              <p:nvPr/>
            </p:nvGrpSpPr>
            <p:grpSpPr bwMode="auto">
              <a:xfrm>
                <a:off x="892" y="3144"/>
                <a:ext cx="1184" cy="447"/>
                <a:chOff x="900" y="3144"/>
                <a:chExt cx="1184" cy="447"/>
              </a:xfrm>
            </p:grpSpPr>
            <p:sp>
              <p:nvSpPr>
                <p:cNvPr id="45" name="Rectangle 19">
                  <a:extLst>
                    <a:ext uri="{FF2B5EF4-FFF2-40B4-BE49-F238E27FC236}">
                      <a16:creationId xmlns:a16="http://schemas.microsoft.com/office/drawing/2014/main" id="{6045F07E-EB6C-4484-BC97-623369F7D213}"/>
                    </a:ext>
                  </a:extLst>
                </p:cNvPr>
                <p:cNvSpPr>
                  <a:spLocks noChangeArrowheads="1"/>
                </p:cNvSpPr>
                <p:nvPr/>
              </p:nvSpPr>
              <p:spPr bwMode="auto">
                <a:xfrm>
                  <a:off x="900" y="3144"/>
                  <a:ext cx="1184" cy="447"/>
                </a:xfrm>
                <a:prstGeom prst="rect">
                  <a:avLst/>
                </a:prstGeom>
                <a:solidFill>
                  <a:schemeClr val="bg1"/>
                </a:solidFill>
                <a:ln w="38100">
                  <a:solidFill>
                    <a:schemeClr val="accent4">
                      <a:lumMod val="75000"/>
                    </a:schemeClr>
                  </a:solidFill>
                  <a:miter lim="800000"/>
                  <a:headEnd/>
                  <a:tailEnd/>
                </a:ln>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a:spcBef>
                      <a:spcPct val="0"/>
                    </a:spcBef>
                    <a:buNone/>
                  </a:pPr>
                  <a:endParaRPr lang="en-US" altLang="en-US" sz="1600" dirty="0">
                    <a:solidFill>
                      <a:srgbClr val="6596A3"/>
                    </a:solidFill>
                    <a:latin typeface="Tw Cen MT" panose="020B0602020104020603" pitchFamily="34" charset="0"/>
                  </a:endParaRPr>
                </a:p>
              </p:txBody>
            </p:sp>
            <p:grpSp>
              <p:nvGrpSpPr>
                <p:cNvPr id="46" name="Group 20">
                  <a:extLst>
                    <a:ext uri="{FF2B5EF4-FFF2-40B4-BE49-F238E27FC236}">
                      <a16:creationId xmlns:a16="http://schemas.microsoft.com/office/drawing/2014/main" id="{257689C1-37EE-4FD5-8799-2CFAD26372C2}"/>
                    </a:ext>
                  </a:extLst>
                </p:cNvPr>
                <p:cNvGrpSpPr>
                  <a:grpSpLocks/>
                </p:cNvGrpSpPr>
                <p:nvPr/>
              </p:nvGrpSpPr>
              <p:grpSpPr bwMode="auto">
                <a:xfrm>
                  <a:off x="1110" y="3163"/>
                  <a:ext cx="974" cy="369"/>
                  <a:chOff x="1074" y="3163"/>
                  <a:chExt cx="974" cy="369"/>
                </a:xfrm>
              </p:grpSpPr>
              <p:sp>
                <p:nvSpPr>
                  <p:cNvPr id="47" name="Rectangle 21">
                    <a:extLst>
                      <a:ext uri="{FF2B5EF4-FFF2-40B4-BE49-F238E27FC236}">
                        <a16:creationId xmlns:a16="http://schemas.microsoft.com/office/drawing/2014/main" id="{CCB6B656-3735-46BE-9930-99CF2547C046}"/>
                      </a:ext>
                    </a:extLst>
                  </p:cNvPr>
                  <p:cNvSpPr>
                    <a:spLocks noChangeArrowheads="1"/>
                  </p:cNvSpPr>
                  <p:nvPr/>
                </p:nvSpPr>
                <p:spPr bwMode="auto">
                  <a:xfrm>
                    <a:off x="1213" y="3163"/>
                    <a:ext cx="433"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pPr>
                    <a:r>
                      <a:rPr lang="en-US" altLang="en-US" sz="2000" b="1" dirty="0">
                        <a:solidFill>
                          <a:srgbClr val="3F6571"/>
                        </a:solidFill>
                        <a:latin typeface="Tw Cen MT" panose="020B0602020104020603" pitchFamily="34" charset="0"/>
                      </a:rPr>
                      <a:t>hearing and</a:t>
                    </a:r>
                  </a:p>
                </p:txBody>
              </p:sp>
              <p:sp>
                <p:nvSpPr>
                  <p:cNvPr id="48" name="Rectangle 22">
                    <a:extLst>
                      <a:ext uri="{FF2B5EF4-FFF2-40B4-BE49-F238E27FC236}">
                        <a16:creationId xmlns:a16="http://schemas.microsoft.com/office/drawing/2014/main" id="{1750EA2D-199E-4CC7-80D3-CD5B5EC3F856}"/>
                      </a:ext>
                    </a:extLst>
                  </p:cNvPr>
                  <p:cNvSpPr>
                    <a:spLocks noChangeArrowheads="1"/>
                  </p:cNvSpPr>
                  <p:nvPr/>
                </p:nvSpPr>
                <p:spPr bwMode="auto">
                  <a:xfrm>
                    <a:off x="1074" y="3325"/>
                    <a:ext cx="97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pPr>
                    <a:r>
                      <a:rPr lang="en-US" altLang="en-US" sz="2000" b="1" dirty="0">
                        <a:solidFill>
                          <a:srgbClr val="3F6571"/>
                        </a:solidFill>
                        <a:latin typeface="Tw Cen MT" panose="020B0602020104020603" pitchFamily="34" charset="0"/>
                      </a:rPr>
                      <a:t>court determination</a:t>
                    </a:r>
                  </a:p>
                </p:txBody>
              </p:sp>
            </p:grpSp>
          </p:grpSp>
          <p:sp>
            <p:nvSpPr>
              <p:cNvPr id="15" name="Rectangle 23">
                <a:extLst>
                  <a:ext uri="{FF2B5EF4-FFF2-40B4-BE49-F238E27FC236}">
                    <a16:creationId xmlns:a16="http://schemas.microsoft.com/office/drawing/2014/main" id="{15457831-CAB9-4389-BCF1-B6545B5BDD77}"/>
                  </a:ext>
                </a:extLst>
              </p:cNvPr>
              <p:cNvSpPr>
                <a:spLocks noChangeArrowheads="1"/>
              </p:cNvSpPr>
              <p:nvPr/>
            </p:nvSpPr>
            <p:spPr bwMode="auto">
              <a:xfrm>
                <a:off x="245" y="3983"/>
                <a:ext cx="930" cy="438"/>
              </a:xfrm>
              <a:prstGeom prst="rect">
                <a:avLst/>
              </a:prstGeom>
              <a:noFill/>
              <a:ln w="38100">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a:spcBef>
                    <a:spcPct val="0"/>
                  </a:spcBef>
                  <a:buNone/>
                </a:pPr>
                <a:endParaRPr lang="en-US" altLang="en-US" sz="1600" dirty="0">
                  <a:solidFill>
                    <a:schemeClr val="accent4">
                      <a:lumMod val="75000"/>
                    </a:schemeClr>
                  </a:solidFill>
                  <a:latin typeface="Tw Cen MT" panose="020B0602020104020603" pitchFamily="34" charset="0"/>
                </a:endParaRPr>
              </a:p>
            </p:txBody>
          </p:sp>
          <p:sp>
            <p:nvSpPr>
              <p:cNvPr id="16" name="Rectangle 24">
                <a:extLst>
                  <a:ext uri="{FF2B5EF4-FFF2-40B4-BE49-F238E27FC236}">
                    <a16:creationId xmlns:a16="http://schemas.microsoft.com/office/drawing/2014/main" id="{0B9A443E-8A8F-487A-A2BE-C930F046E4F4}"/>
                  </a:ext>
                </a:extLst>
              </p:cNvPr>
              <p:cNvSpPr>
                <a:spLocks noChangeArrowheads="1"/>
              </p:cNvSpPr>
              <p:nvPr/>
            </p:nvSpPr>
            <p:spPr bwMode="auto">
              <a:xfrm>
                <a:off x="404" y="3969"/>
                <a:ext cx="572"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defTabSz="685800" eaLnBrk="1" hangingPunct="1">
                  <a:spcBef>
                    <a:spcPct val="0"/>
                  </a:spcBef>
                  <a:buNone/>
                </a:pPr>
                <a:r>
                  <a:rPr lang="en-US" altLang="en-US" sz="2000" b="1" dirty="0">
                    <a:solidFill>
                      <a:srgbClr val="3F6571"/>
                    </a:solidFill>
                    <a:latin typeface="Tw Cen MT" panose="020B0602020104020603" pitchFamily="34" charset="0"/>
                  </a:rPr>
                  <a:t>petition dismissed</a:t>
                </a:r>
              </a:p>
            </p:txBody>
          </p:sp>
          <p:sp>
            <p:nvSpPr>
              <p:cNvPr id="17" name="Rectangle 25">
                <a:extLst>
                  <a:ext uri="{FF2B5EF4-FFF2-40B4-BE49-F238E27FC236}">
                    <a16:creationId xmlns:a16="http://schemas.microsoft.com/office/drawing/2014/main" id="{00DC8701-B924-41A7-AB4A-3AB6B4E48F63}"/>
                  </a:ext>
                </a:extLst>
              </p:cNvPr>
              <p:cNvSpPr>
                <a:spLocks noChangeArrowheads="1"/>
              </p:cNvSpPr>
              <p:nvPr/>
            </p:nvSpPr>
            <p:spPr bwMode="auto">
              <a:xfrm>
                <a:off x="1472" y="3908"/>
                <a:ext cx="1142" cy="448"/>
              </a:xfrm>
              <a:prstGeom prst="rect">
                <a:avLst/>
              </a:prstGeom>
              <a:noFill/>
              <a:ln w="38100">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a:spcBef>
                    <a:spcPct val="0"/>
                  </a:spcBef>
                  <a:buNone/>
                </a:pPr>
                <a:endParaRPr lang="en-US" altLang="en-US" sz="1600" dirty="0">
                  <a:solidFill>
                    <a:srgbClr val="6596A3"/>
                  </a:solidFill>
                  <a:latin typeface="Tw Cen MT" panose="020B0602020104020603" pitchFamily="34" charset="0"/>
                </a:endParaRPr>
              </a:p>
            </p:txBody>
          </p:sp>
          <p:sp>
            <p:nvSpPr>
              <p:cNvPr id="18" name="Rectangle 26">
                <a:extLst>
                  <a:ext uri="{FF2B5EF4-FFF2-40B4-BE49-F238E27FC236}">
                    <a16:creationId xmlns:a16="http://schemas.microsoft.com/office/drawing/2014/main" id="{A6AD6723-C3E8-4DF8-B34A-AB0F1E593B90}"/>
                  </a:ext>
                </a:extLst>
              </p:cNvPr>
              <p:cNvSpPr>
                <a:spLocks noChangeArrowheads="1"/>
              </p:cNvSpPr>
              <p:nvPr/>
            </p:nvSpPr>
            <p:spPr bwMode="auto">
              <a:xfrm>
                <a:off x="1798" y="3945"/>
                <a:ext cx="469"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pPr>
                <a:r>
                  <a:rPr lang="en-US" altLang="en-US" sz="2000" b="1" dirty="0">
                    <a:solidFill>
                      <a:srgbClr val="3F6571"/>
                    </a:solidFill>
                    <a:latin typeface="Tw Cen MT" panose="020B0602020104020603" pitchFamily="34" charset="0"/>
                  </a:rPr>
                  <a:t>plenary (full)</a:t>
                </a:r>
              </a:p>
            </p:txBody>
          </p:sp>
          <p:sp>
            <p:nvSpPr>
              <p:cNvPr id="19" name="Rectangle 27">
                <a:extLst>
                  <a:ext uri="{FF2B5EF4-FFF2-40B4-BE49-F238E27FC236}">
                    <a16:creationId xmlns:a16="http://schemas.microsoft.com/office/drawing/2014/main" id="{F19FA824-38BE-439C-B7AC-DD070677186B}"/>
                  </a:ext>
                </a:extLst>
              </p:cNvPr>
              <p:cNvSpPr>
                <a:spLocks noChangeArrowheads="1"/>
              </p:cNvSpPr>
              <p:nvPr/>
            </p:nvSpPr>
            <p:spPr bwMode="auto">
              <a:xfrm>
                <a:off x="1609" y="4081"/>
                <a:ext cx="96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pPr>
                <a:r>
                  <a:rPr lang="en-US" altLang="en-US" sz="1600" dirty="0">
                    <a:solidFill>
                      <a:srgbClr val="6596A3"/>
                    </a:solidFill>
                    <a:latin typeface="Tw Cen MT" panose="020B0602020104020603" pitchFamily="34" charset="0"/>
                  </a:rPr>
                  <a:t>     </a:t>
                </a:r>
                <a:r>
                  <a:rPr lang="en-US" altLang="en-US" sz="2000" b="1" dirty="0">
                    <a:solidFill>
                      <a:srgbClr val="3F6571"/>
                    </a:solidFill>
                    <a:latin typeface="Tw Cen MT" panose="020B0602020104020603" pitchFamily="34" charset="0"/>
                  </a:rPr>
                  <a:t>guardian appointed</a:t>
                </a:r>
              </a:p>
            </p:txBody>
          </p:sp>
          <p:sp>
            <p:nvSpPr>
              <p:cNvPr id="20" name="Rectangle 28">
                <a:extLst>
                  <a:ext uri="{FF2B5EF4-FFF2-40B4-BE49-F238E27FC236}">
                    <a16:creationId xmlns:a16="http://schemas.microsoft.com/office/drawing/2014/main" id="{230DBA4C-884C-4B23-AF86-FD595E14EDD4}"/>
                  </a:ext>
                </a:extLst>
              </p:cNvPr>
              <p:cNvSpPr>
                <a:spLocks noChangeArrowheads="1"/>
              </p:cNvSpPr>
              <p:nvPr/>
            </p:nvSpPr>
            <p:spPr bwMode="auto">
              <a:xfrm>
                <a:off x="2867" y="3908"/>
                <a:ext cx="973" cy="448"/>
              </a:xfrm>
              <a:prstGeom prst="rect">
                <a:avLst/>
              </a:prstGeom>
              <a:noFill/>
              <a:ln w="38100">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a:spcBef>
                    <a:spcPct val="0"/>
                  </a:spcBef>
                  <a:buNone/>
                </a:pPr>
                <a:endParaRPr lang="en-US" altLang="en-US" sz="1600" dirty="0">
                  <a:solidFill>
                    <a:srgbClr val="6596A3"/>
                  </a:solidFill>
                  <a:latin typeface="Tw Cen MT" panose="020B0602020104020603" pitchFamily="34" charset="0"/>
                </a:endParaRPr>
              </a:p>
            </p:txBody>
          </p:sp>
          <p:sp>
            <p:nvSpPr>
              <p:cNvPr id="21" name="Rectangle 29">
                <a:extLst>
                  <a:ext uri="{FF2B5EF4-FFF2-40B4-BE49-F238E27FC236}">
                    <a16:creationId xmlns:a16="http://schemas.microsoft.com/office/drawing/2014/main" id="{8BF68BCB-CA40-4C8F-B815-AFA321748611}"/>
                  </a:ext>
                </a:extLst>
              </p:cNvPr>
              <p:cNvSpPr>
                <a:spLocks noChangeArrowheads="1"/>
              </p:cNvSpPr>
              <p:nvPr/>
            </p:nvSpPr>
            <p:spPr bwMode="auto">
              <a:xfrm>
                <a:off x="3121" y="3945"/>
                <a:ext cx="55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pPr>
                <a:r>
                  <a:rPr lang="en-US" altLang="en-US" sz="2000" b="1" dirty="0">
                    <a:solidFill>
                      <a:srgbClr val="3F6571"/>
                    </a:solidFill>
                    <a:latin typeface="Tw Cen MT" panose="020B0602020104020603" pitchFamily="34" charset="0"/>
                  </a:rPr>
                  <a:t>partial (limited)</a:t>
                </a:r>
                <a:endParaRPr lang="en-US" altLang="en-US" sz="2000" dirty="0">
                  <a:solidFill>
                    <a:srgbClr val="3F6571"/>
                  </a:solidFill>
                  <a:latin typeface="Tw Cen MT" panose="020B0602020104020603" pitchFamily="34" charset="0"/>
                </a:endParaRPr>
              </a:p>
            </p:txBody>
          </p:sp>
          <p:sp>
            <p:nvSpPr>
              <p:cNvPr id="22" name="Rectangle 30">
                <a:extLst>
                  <a:ext uri="{FF2B5EF4-FFF2-40B4-BE49-F238E27FC236}">
                    <a16:creationId xmlns:a16="http://schemas.microsoft.com/office/drawing/2014/main" id="{483C6DAF-BE5A-4500-8D49-8945A59596C7}"/>
                  </a:ext>
                </a:extLst>
              </p:cNvPr>
              <p:cNvSpPr>
                <a:spLocks noChangeArrowheads="1"/>
              </p:cNvSpPr>
              <p:nvPr/>
            </p:nvSpPr>
            <p:spPr bwMode="auto">
              <a:xfrm>
                <a:off x="3035" y="4081"/>
                <a:ext cx="70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pPr>
                <a:r>
                  <a:rPr lang="en-US" altLang="en-US" sz="2000" b="1" dirty="0">
                    <a:solidFill>
                      <a:srgbClr val="3F6571"/>
                    </a:solidFill>
                    <a:latin typeface="Tw Cen MT" panose="020B0602020104020603" pitchFamily="34" charset="0"/>
                  </a:rPr>
                  <a:t>guardian appointed</a:t>
                </a:r>
              </a:p>
            </p:txBody>
          </p:sp>
          <p:sp>
            <p:nvSpPr>
              <p:cNvPr id="24" name="Rectangle 32">
                <a:extLst>
                  <a:ext uri="{FF2B5EF4-FFF2-40B4-BE49-F238E27FC236}">
                    <a16:creationId xmlns:a16="http://schemas.microsoft.com/office/drawing/2014/main" id="{B8AC6183-7626-49F1-A98E-6BD5AE1CBA57}"/>
                  </a:ext>
                </a:extLst>
              </p:cNvPr>
              <p:cNvSpPr>
                <a:spLocks noChangeArrowheads="1"/>
              </p:cNvSpPr>
              <p:nvPr/>
            </p:nvSpPr>
            <p:spPr bwMode="auto">
              <a:xfrm>
                <a:off x="2467" y="4684"/>
                <a:ext cx="707"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defTabSz="685800" eaLnBrk="1" hangingPunct="1">
                  <a:spcBef>
                    <a:spcPct val="0"/>
                  </a:spcBef>
                  <a:buNone/>
                </a:pPr>
                <a:r>
                  <a:rPr lang="en-US" altLang="en-US" sz="2000" b="1" dirty="0">
                    <a:solidFill>
                      <a:srgbClr val="3F6571"/>
                    </a:solidFill>
                    <a:latin typeface="Tw Cen MT" panose="020B0602020104020603" pitchFamily="34" charset="0"/>
                  </a:rPr>
                  <a:t>annual reports filed</a:t>
                </a:r>
              </a:p>
            </p:txBody>
          </p:sp>
          <p:sp>
            <p:nvSpPr>
              <p:cNvPr id="25" name="Rectangle 33">
                <a:extLst>
                  <a:ext uri="{FF2B5EF4-FFF2-40B4-BE49-F238E27FC236}">
                    <a16:creationId xmlns:a16="http://schemas.microsoft.com/office/drawing/2014/main" id="{4BBCBF6C-196F-4CFC-909F-5999806ECA36}"/>
                  </a:ext>
                </a:extLst>
              </p:cNvPr>
              <p:cNvSpPr>
                <a:spLocks noChangeArrowheads="1"/>
              </p:cNvSpPr>
              <p:nvPr/>
            </p:nvSpPr>
            <p:spPr bwMode="auto">
              <a:xfrm>
                <a:off x="2317" y="4870"/>
                <a:ext cx="997"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defTabSz="685800" eaLnBrk="1" hangingPunct="1">
                  <a:spcBef>
                    <a:spcPct val="0"/>
                  </a:spcBef>
                  <a:buNone/>
                </a:pPr>
                <a:r>
                  <a:rPr lang="en-US" altLang="en-US" sz="2000" b="1" dirty="0">
                    <a:solidFill>
                      <a:srgbClr val="3F6571"/>
                    </a:solidFill>
                    <a:latin typeface="Tw Cen MT" panose="020B0602020104020603" pitchFamily="34" charset="0"/>
                  </a:rPr>
                  <a:t>continues until appointment</a:t>
                </a:r>
              </a:p>
            </p:txBody>
          </p:sp>
          <p:sp>
            <p:nvSpPr>
              <p:cNvPr id="26" name="Rectangle 34">
                <a:extLst>
                  <a:ext uri="{FF2B5EF4-FFF2-40B4-BE49-F238E27FC236}">
                    <a16:creationId xmlns:a16="http://schemas.microsoft.com/office/drawing/2014/main" id="{70DA00AB-8178-40F3-95AC-A93A6542EE46}"/>
                  </a:ext>
                </a:extLst>
              </p:cNvPr>
              <p:cNvSpPr>
                <a:spLocks noChangeArrowheads="1"/>
              </p:cNvSpPr>
              <p:nvPr/>
            </p:nvSpPr>
            <p:spPr bwMode="auto">
              <a:xfrm>
                <a:off x="2628" y="5031"/>
                <a:ext cx="38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defTabSz="685800" eaLnBrk="1" hangingPunct="1">
                  <a:spcBef>
                    <a:spcPct val="0"/>
                  </a:spcBef>
                  <a:buNone/>
                </a:pPr>
                <a:r>
                  <a:rPr lang="en-US" altLang="en-US" sz="2000" b="1" dirty="0">
                    <a:solidFill>
                      <a:srgbClr val="3F6571"/>
                    </a:solidFill>
                    <a:latin typeface="Tw Cen MT" panose="020B0602020104020603" pitchFamily="34" charset="0"/>
                  </a:rPr>
                  <a:t>terminated</a:t>
                </a:r>
              </a:p>
            </p:txBody>
          </p:sp>
          <p:grpSp>
            <p:nvGrpSpPr>
              <p:cNvPr id="27" name="Group 35">
                <a:extLst>
                  <a:ext uri="{FF2B5EF4-FFF2-40B4-BE49-F238E27FC236}">
                    <a16:creationId xmlns:a16="http://schemas.microsoft.com/office/drawing/2014/main" id="{0C4E4E17-5A92-4941-A063-244AEF0B923D}"/>
                  </a:ext>
                </a:extLst>
              </p:cNvPr>
              <p:cNvGrpSpPr>
                <a:grpSpLocks/>
              </p:cNvGrpSpPr>
              <p:nvPr/>
            </p:nvGrpSpPr>
            <p:grpSpPr bwMode="auto">
              <a:xfrm>
                <a:off x="897" y="960"/>
                <a:ext cx="1202" cy="503"/>
                <a:chOff x="890" y="960"/>
                <a:chExt cx="1202" cy="503"/>
              </a:xfrm>
            </p:grpSpPr>
            <p:sp>
              <p:nvSpPr>
                <p:cNvPr id="41" name="Rectangle 36">
                  <a:extLst>
                    <a:ext uri="{FF2B5EF4-FFF2-40B4-BE49-F238E27FC236}">
                      <a16:creationId xmlns:a16="http://schemas.microsoft.com/office/drawing/2014/main" id="{3B2BEFAF-6689-437D-834F-333261F59318}"/>
                    </a:ext>
                  </a:extLst>
                </p:cNvPr>
                <p:cNvSpPr>
                  <a:spLocks noChangeArrowheads="1"/>
                </p:cNvSpPr>
                <p:nvPr/>
              </p:nvSpPr>
              <p:spPr bwMode="auto">
                <a:xfrm>
                  <a:off x="890" y="960"/>
                  <a:ext cx="1202" cy="503"/>
                </a:xfrm>
                <a:prstGeom prst="rect">
                  <a:avLst/>
                </a:prstGeom>
                <a:solidFill>
                  <a:schemeClr val="bg1"/>
                </a:solidFill>
                <a:ln w="38100">
                  <a:solidFill>
                    <a:schemeClr val="accent4">
                      <a:lumMod val="75000"/>
                    </a:schemeClr>
                  </a:solidFill>
                  <a:miter lim="800000"/>
                  <a:headEnd/>
                  <a:tailEnd/>
                </a:ln>
              </p:spPr>
              <p:txBody>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a:spcBef>
                      <a:spcPct val="0"/>
                    </a:spcBef>
                    <a:buNone/>
                  </a:pPr>
                  <a:endParaRPr lang="en-US" altLang="en-US" sz="1600" dirty="0">
                    <a:solidFill>
                      <a:srgbClr val="6596A3"/>
                    </a:solidFill>
                    <a:latin typeface="Tw Cen MT" panose="020B0602020104020603" pitchFamily="34" charset="0"/>
                  </a:endParaRPr>
                </a:p>
              </p:txBody>
            </p:sp>
            <p:sp>
              <p:nvSpPr>
                <p:cNvPr id="42" name="Rectangle 37">
                  <a:extLst>
                    <a:ext uri="{FF2B5EF4-FFF2-40B4-BE49-F238E27FC236}">
                      <a16:creationId xmlns:a16="http://schemas.microsoft.com/office/drawing/2014/main" id="{E59DEF4A-575F-4490-8265-51C83FC7EE9D}"/>
                    </a:ext>
                  </a:extLst>
                </p:cNvPr>
                <p:cNvSpPr>
                  <a:spLocks noChangeArrowheads="1"/>
                </p:cNvSpPr>
                <p:nvPr/>
              </p:nvSpPr>
              <p:spPr bwMode="auto">
                <a:xfrm>
                  <a:off x="1005" y="1024"/>
                  <a:ext cx="979"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pPr>
                  <a:r>
                    <a:rPr lang="en-US" altLang="en-US" sz="2000" b="1" dirty="0">
                      <a:solidFill>
                        <a:srgbClr val="3F6571"/>
                      </a:solidFill>
                      <a:latin typeface="Tw Cen MT" panose="020B0602020104020603" pitchFamily="34" charset="0"/>
                    </a:rPr>
                    <a:t>petition filed &amp; adjoined by</a:t>
                  </a:r>
                </a:p>
              </p:txBody>
            </p:sp>
            <p:sp>
              <p:nvSpPr>
                <p:cNvPr id="43" name="Rectangle 38">
                  <a:extLst>
                    <a:ext uri="{FF2B5EF4-FFF2-40B4-BE49-F238E27FC236}">
                      <a16:creationId xmlns:a16="http://schemas.microsoft.com/office/drawing/2014/main" id="{CE73D457-FF4B-4F5C-AF7A-243C5A67B867}"/>
                    </a:ext>
                  </a:extLst>
                </p:cNvPr>
                <p:cNvSpPr>
                  <a:spLocks noChangeArrowheads="1"/>
                </p:cNvSpPr>
                <p:nvPr/>
              </p:nvSpPr>
              <p:spPr bwMode="auto">
                <a:xfrm>
                  <a:off x="1010" y="1219"/>
                  <a:ext cx="896"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pPr>
                  <a:r>
                    <a:rPr lang="en-US" altLang="en-US" sz="2000" dirty="0">
                      <a:solidFill>
                        <a:srgbClr val="3F6571"/>
                      </a:solidFill>
                      <a:latin typeface="Tw Cen MT" panose="020B0602020104020603" pitchFamily="34" charset="0"/>
                    </a:rPr>
                    <a:t>  </a:t>
                  </a:r>
                  <a:r>
                    <a:rPr lang="en-US" altLang="en-US" sz="2000" b="1" dirty="0">
                      <a:solidFill>
                        <a:srgbClr val="3F6571"/>
                      </a:solidFill>
                      <a:latin typeface="Tw Cen MT" panose="020B0602020104020603" pitchFamily="34" charset="0"/>
                    </a:rPr>
                    <a:t>an </a:t>
                  </a:r>
                  <a:r>
                    <a:rPr lang="en-US" altLang="en-US" sz="2000" b="1" i="1" u="sng" dirty="0">
                      <a:solidFill>
                        <a:srgbClr val="3F6571"/>
                      </a:solidFill>
                      <a:highlight>
                        <a:srgbClr val="00FFFF"/>
                      </a:highlight>
                      <a:latin typeface="Tw Cen MT" panose="020B0602020104020603" pitchFamily="34" charset="0"/>
                    </a:rPr>
                    <a:t>evaluation report*</a:t>
                  </a:r>
                </a:p>
              </p:txBody>
            </p:sp>
            <p:sp>
              <p:nvSpPr>
                <p:cNvPr id="44" name="Rectangle 39">
                  <a:extLst>
                    <a:ext uri="{FF2B5EF4-FFF2-40B4-BE49-F238E27FC236}">
                      <a16:creationId xmlns:a16="http://schemas.microsoft.com/office/drawing/2014/main" id="{024509F7-D70D-4E22-B879-CCFEBB13D283}"/>
                    </a:ext>
                  </a:extLst>
                </p:cNvPr>
                <p:cNvSpPr>
                  <a:spLocks noChangeArrowheads="1"/>
                </p:cNvSpPr>
                <p:nvPr/>
              </p:nvSpPr>
              <p:spPr bwMode="auto">
                <a:xfrm>
                  <a:off x="1234" y="1267"/>
                  <a:ext cx="0" cy="1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pPr>
                  <a:endParaRPr lang="en-US" altLang="en-US" sz="1600" dirty="0">
                    <a:solidFill>
                      <a:srgbClr val="6596A3"/>
                    </a:solidFill>
                    <a:latin typeface="Tw Cen MT" panose="020B0602020104020603" pitchFamily="34" charset="0"/>
                  </a:endParaRPr>
                </a:p>
              </p:txBody>
            </p:sp>
          </p:grpSp>
          <p:grpSp>
            <p:nvGrpSpPr>
              <p:cNvPr id="28" name="Group 41">
                <a:extLst>
                  <a:ext uri="{FF2B5EF4-FFF2-40B4-BE49-F238E27FC236}">
                    <a16:creationId xmlns:a16="http://schemas.microsoft.com/office/drawing/2014/main" id="{85ACBC94-C07E-42B5-899F-2263D4F46BF7}"/>
                  </a:ext>
                </a:extLst>
              </p:cNvPr>
              <p:cNvGrpSpPr>
                <a:grpSpLocks/>
              </p:cNvGrpSpPr>
              <p:nvPr/>
            </p:nvGrpSpPr>
            <p:grpSpPr bwMode="auto">
              <a:xfrm>
                <a:off x="688" y="3735"/>
                <a:ext cx="2664" cy="236"/>
                <a:chOff x="1383" y="3380"/>
                <a:chExt cx="2215" cy="184"/>
              </a:xfrm>
            </p:grpSpPr>
            <p:sp>
              <p:nvSpPr>
                <p:cNvPr id="37" name="Line 42">
                  <a:extLst>
                    <a:ext uri="{FF2B5EF4-FFF2-40B4-BE49-F238E27FC236}">
                      <a16:creationId xmlns:a16="http://schemas.microsoft.com/office/drawing/2014/main" id="{D640CE67-13E2-4F62-BCA0-993F85E01C6A}"/>
                    </a:ext>
                  </a:extLst>
                </p:cNvPr>
                <p:cNvSpPr>
                  <a:spLocks noChangeShapeType="1"/>
                </p:cNvSpPr>
                <p:nvPr/>
              </p:nvSpPr>
              <p:spPr bwMode="auto">
                <a:xfrm>
                  <a:off x="1383" y="3380"/>
                  <a:ext cx="2215" cy="1"/>
                </a:xfrm>
                <a:prstGeom prst="line">
                  <a:avLst/>
                </a:prstGeom>
                <a:noFill/>
                <a:ln w="12700">
                  <a:solidFill>
                    <a:schemeClr val="accent4">
                      <a:lumMod val="75000"/>
                    </a:schemeClr>
                  </a:solidFill>
                  <a:round/>
                  <a:headEnd/>
                  <a:tailEnd/>
                </a:ln>
                <a:extLst>
                  <a:ext uri="{909E8E84-426E-40DD-AFC4-6F175D3DCCD1}">
                    <a14:hiddenFill xmlns:a14="http://schemas.microsoft.com/office/drawing/2010/main">
                      <a:noFill/>
                    </a14:hiddenFill>
                  </a:ext>
                </a:extLst>
              </p:spPr>
              <p:txBody>
                <a:bodyPr/>
                <a:lstStyle/>
                <a:p>
                  <a:pPr defTabSz="685800"/>
                  <a:endParaRPr lang="en-US" sz="1600" dirty="0">
                    <a:solidFill>
                      <a:srgbClr val="6596A3"/>
                    </a:solidFill>
                    <a:latin typeface="Tw Cen MT" panose="020B0602020104020603" pitchFamily="34" charset="0"/>
                  </a:endParaRPr>
                </a:p>
              </p:txBody>
            </p:sp>
            <p:sp>
              <p:nvSpPr>
                <p:cNvPr id="38" name="Line 43">
                  <a:extLst>
                    <a:ext uri="{FF2B5EF4-FFF2-40B4-BE49-F238E27FC236}">
                      <a16:creationId xmlns:a16="http://schemas.microsoft.com/office/drawing/2014/main" id="{70F7947A-2CCC-415D-91E6-076AE90A0E85}"/>
                    </a:ext>
                  </a:extLst>
                </p:cNvPr>
                <p:cNvSpPr>
                  <a:spLocks noChangeShapeType="1"/>
                </p:cNvSpPr>
                <p:nvPr/>
              </p:nvSpPr>
              <p:spPr bwMode="auto">
                <a:xfrm>
                  <a:off x="1384" y="3380"/>
                  <a:ext cx="1" cy="184"/>
                </a:xfrm>
                <a:prstGeom prst="line">
                  <a:avLst/>
                </a:prstGeom>
                <a:noFill/>
                <a:ln w="12700">
                  <a:solidFill>
                    <a:schemeClr val="accent4">
                      <a:lumMod val="75000"/>
                    </a:schemeClr>
                  </a:solidFill>
                  <a:round/>
                  <a:headEnd/>
                  <a:tailEnd/>
                </a:ln>
                <a:extLst>
                  <a:ext uri="{909E8E84-426E-40DD-AFC4-6F175D3DCCD1}">
                    <a14:hiddenFill xmlns:a14="http://schemas.microsoft.com/office/drawing/2010/main">
                      <a:noFill/>
                    </a14:hiddenFill>
                  </a:ext>
                </a:extLst>
              </p:spPr>
              <p:txBody>
                <a:bodyPr/>
                <a:lstStyle/>
                <a:p>
                  <a:pPr defTabSz="685800"/>
                  <a:endParaRPr lang="en-US" sz="1600" dirty="0">
                    <a:solidFill>
                      <a:srgbClr val="6596A3"/>
                    </a:solidFill>
                    <a:latin typeface="Tw Cen MT" panose="020B0602020104020603" pitchFamily="34" charset="0"/>
                  </a:endParaRPr>
                </a:p>
              </p:txBody>
            </p:sp>
            <p:sp>
              <p:nvSpPr>
                <p:cNvPr id="39" name="Line 44">
                  <a:extLst>
                    <a:ext uri="{FF2B5EF4-FFF2-40B4-BE49-F238E27FC236}">
                      <a16:creationId xmlns:a16="http://schemas.microsoft.com/office/drawing/2014/main" id="{43EB371B-BD8F-4601-A0EE-A97560B6EA66}"/>
                    </a:ext>
                  </a:extLst>
                </p:cNvPr>
                <p:cNvSpPr>
                  <a:spLocks noChangeShapeType="1"/>
                </p:cNvSpPr>
                <p:nvPr/>
              </p:nvSpPr>
              <p:spPr bwMode="auto">
                <a:xfrm>
                  <a:off x="2533" y="3380"/>
                  <a:ext cx="1" cy="127"/>
                </a:xfrm>
                <a:prstGeom prst="line">
                  <a:avLst/>
                </a:prstGeom>
                <a:noFill/>
                <a:ln w="12700">
                  <a:solidFill>
                    <a:schemeClr val="accent4">
                      <a:lumMod val="75000"/>
                    </a:schemeClr>
                  </a:solidFill>
                  <a:round/>
                  <a:headEnd/>
                  <a:tailEnd/>
                </a:ln>
                <a:extLst>
                  <a:ext uri="{909E8E84-426E-40DD-AFC4-6F175D3DCCD1}">
                    <a14:hiddenFill xmlns:a14="http://schemas.microsoft.com/office/drawing/2010/main">
                      <a:noFill/>
                    </a14:hiddenFill>
                  </a:ext>
                </a:extLst>
              </p:spPr>
              <p:txBody>
                <a:bodyPr/>
                <a:lstStyle/>
                <a:p>
                  <a:pPr defTabSz="685800"/>
                  <a:endParaRPr lang="en-US" sz="1600" dirty="0">
                    <a:solidFill>
                      <a:srgbClr val="6596A3"/>
                    </a:solidFill>
                    <a:latin typeface="Tw Cen MT" panose="020B0602020104020603" pitchFamily="34" charset="0"/>
                  </a:endParaRPr>
                </a:p>
              </p:txBody>
            </p:sp>
            <p:sp>
              <p:nvSpPr>
                <p:cNvPr id="40" name="Line 45">
                  <a:extLst>
                    <a:ext uri="{FF2B5EF4-FFF2-40B4-BE49-F238E27FC236}">
                      <a16:creationId xmlns:a16="http://schemas.microsoft.com/office/drawing/2014/main" id="{0D4ED4D7-7F4E-415C-BCD3-7AF4EA6C57CD}"/>
                    </a:ext>
                  </a:extLst>
                </p:cNvPr>
                <p:cNvSpPr>
                  <a:spLocks noChangeShapeType="1"/>
                </p:cNvSpPr>
                <p:nvPr/>
              </p:nvSpPr>
              <p:spPr bwMode="auto">
                <a:xfrm>
                  <a:off x="3596" y="3385"/>
                  <a:ext cx="1" cy="131"/>
                </a:xfrm>
                <a:prstGeom prst="line">
                  <a:avLst/>
                </a:prstGeom>
                <a:noFill/>
                <a:ln w="12700">
                  <a:solidFill>
                    <a:schemeClr val="accent4">
                      <a:lumMod val="75000"/>
                    </a:schemeClr>
                  </a:solidFill>
                  <a:round/>
                  <a:headEnd/>
                  <a:tailEnd/>
                </a:ln>
                <a:extLst>
                  <a:ext uri="{909E8E84-426E-40DD-AFC4-6F175D3DCCD1}">
                    <a14:hiddenFill xmlns:a14="http://schemas.microsoft.com/office/drawing/2010/main">
                      <a:noFill/>
                    </a14:hiddenFill>
                  </a:ext>
                </a:extLst>
              </p:spPr>
              <p:txBody>
                <a:bodyPr/>
                <a:lstStyle/>
                <a:p>
                  <a:pPr defTabSz="685800"/>
                  <a:endParaRPr lang="en-US" sz="1600" dirty="0">
                    <a:solidFill>
                      <a:srgbClr val="6596A3"/>
                    </a:solidFill>
                    <a:latin typeface="Tw Cen MT" panose="020B0602020104020603" pitchFamily="34" charset="0"/>
                  </a:endParaRPr>
                </a:p>
              </p:txBody>
            </p:sp>
          </p:grpSp>
          <p:grpSp>
            <p:nvGrpSpPr>
              <p:cNvPr id="29" name="Group 46">
                <a:extLst>
                  <a:ext uri="{FF2B5EF4-FFF2-40B4-BE49-F238E27FC236}">
                    <a16:creationId xmlns:a16="http://schemas.microsoft.com/office/drawing/2014/main" id="{ECA5050A-6472-4D08-905D-F9D85EEB1043}"/>
                  </a:ext>
                </a:extLst>
              </p:cNvPr>
              <p:cNvGrpSpPr>
                <a:grpSpLocks/>
              </p:cNvGrpSpPr>
              <p:nvPr/>
            </p:nvGrpSpPr>
            <p:grpSpPr bwMode="auto">
              <a:xfrm>
                <a:off x="349" y="4821"/>
                <a:ext cx="943" cy="503"/>
                <a:chOff x="1100" y="4241"/>
                <a:chExt cx="783" cy="393"/>
              </a:xfrm>
            </p:grpSpPr>
            <p:sp>
              <p:nvSpPr>
                <p:cNvPr id="35" name="Rectangle 47">
                  <a:extLst>
                    <a:ext uri="{FF2B5EF4-FFF2-40B4-BE49-F238E27FC236}">
                      <a16:creationId xmlns:a16="http://schemas.microsoft.com/office/drawing/2014/main" id="{5066B22C-78B1-458F-AC9C-EA023BAA9CC9}"/>
                    </a:ext>
                  </a:extLst>
                </p:cNvPr>
                <p:cNvSpPr>
                  <a:spLocks noChangeArrowheads="1"/>
                </p:cNvSpPr>
                <p:nvPr/>
              </p:nvSpPr>
              <p:spPr bwMode="auto">
                <a:xfrm>
                  <a:off x="1100" y="4241"/>
                  <a:ext cx="783"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pPr>
                  <a:r>
                    <a:rPr lang="en-US" altLang="en-US" sz="1600" b="1" dirty="0">
                      <a:solidFill>
                        <a:srgbClr val="3F6571"/>
                      </a:solidFill>
                      <a:latin typeface="Tw Cen MT" panose="020B0602020104020603" pitchFamily="34" charset="0"/>
                    </a:rPr>
                    <a:t>*If not adjoined, court will order </a:t>
                  </a:r>
                </a:p>
                <a:p>
                  <a:pPr defTabSz="685800" eaLnBrk="1" hangingPunct="1">
                    <a:spcBef>
                      <a:spcPct val="0"/>
                    </a:spcBef>
                    <a:buNone/>
                  </a:pPr>
                  <a:r>
                    <a:rPr lang="en-US" altLang="en-US" sz="1600" b="1" dirty="0">
                      <a:solidFill>
                        <a:srgbClr val="3F6571"/>
                      </a:solidFill>
                      <a:latin typeface="Tw Cen MT" panose="020B0602020104020603" pitchFamily="34" charset="0"/>
                    </a:rPr>
                    <a:t>that an evaluation be conducted</a:t>
                  </a:r>
                </a:p>
                <a:p>
                  <a:pPr defTabSz="685800" eaLnBrk="1" hangingPunct="1">
                    <a:spcBef>
                      <a:spcPct val="0"/>
                    </a:spcBef>
                    <a:buNone/>
                  </a:pPr>
                  <a:endParaRPr lang="en-US" altLang="en-US" sz="1600" dirty="0">
                    <a:solidFill>
                      <a:srgbClr val="6596A3"/>
                    </a:solidFill>
                    <a:latin typeface="Tw Cen MT" panose="020B0602020104020603" pitchFamily="34" charset="0"/>
                  </a:endParaRPr>
                </a:p>
              </p:txBody>
            </p:sp>
            <p:sp>
              <p:nvSpPr>
                <p:cNvPr id="36" name="Rectangle 48">
                  <a:extLst>
                    <a:ext uri="{FF2B5EF4-FFF2-40B4-BE49-F238E27FC236}">
                      <a16:creationId xmlns:a16="http://schemas.microsoft.com/office/drawing/2014/main" id="{8DA7DD04-4FDD-451C-A20C-37DF81BEEF32}"/>
                    </a:ext>
                  </a:extLst>
                </p:cNvPr>
                <p:cNvSpPr>
                  <a:spLocks noChangeArrowheads="1"/>
                </p:cNvSpPr>
                <p:nvPr/>
              </p:nvSpPr>
              <p:spPr bwMode="auto">
                <a:xfrm>
                  <a:off x="1120" y="4495"/>
                  <a:ext cx="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pPr>
                  <a:endParaRPr lang="en-US" altLang="en-US" sz="1600" dirty="0">
                    <a:solidFill>
                      <a:srgbClr val="6596A3"/>
                    </a:solidFill>
                    <a:latin typeface="Tw Cen MT" panose="020B0602020104020603" pitchFamily="34" charset="0"/>
                  </a:endParaRPr>
                </a:p>
              </p:txBody>
            </p:sp>
          </p:grpSp>
          <p:sp>
            <p:nvSpPr>
              <p:cNvPr id="30" name="Line 50">
                <a:extLst>
                  <a:ext uri="{FF2B5EF4-FFF2-40B4-BE49-F238E27FC236}">
                    <a16:creationId xmlns:a16="http://schemas.microsoft.com/office/drawing/2014/main" id="{358AE3C4-6D2C-4D1F-A549-85830CAF8A01}"/>
                  </a:ext>
                </a:extLst>
              </p:cNvPr>
              <p:cNvSpPr>
                <a:spLocks noChangeShapeType="1"/>
              </p:cNvSpPr>
              <p:nvPr/>
            </p:nvSpPr>
            <p:spPr bwMode="auto">
              <a:xfrm>
                <a:off x="2056" y="4363"/>
                <a:ext cx="411" cy="241"/>
              </a:xfrm>
              <a:prstGeom prst="line">
                <a:avLst/>
              </a:prstGeom>
              <a:noFill/>
              <a:ln w="12700">
                <a:solidFill>
                  <a:schemeClr val="accent4">
                    <a:lumMod val="75000"/>
                  </a:schemeClr>
                </a:solidFill>
                <a:round/>
                <a:headEnd/>
                <a:tailEnd/>
              </a:ln>
              <a:extLst>
                <a:ext uri="{909E8E84-426E-40DD-AFC4-6F175D3DCCD1}">
                  <a14:hiddenFill xmlns:a14="http://schemas.microsoft.com/office/drawing/2010/main">
                    <a:noFill/>
                  </a14:hiddenFill>
                </a:ext>
              </a:extLst>
            </p:spPr>
            <p:txBody>
              <a:bodyPr/>
              <a:lstStyle/>
              <a:p>
                <a:pPr defTabSz="685800"/>
                <a:endParaRPr lang="en-US" sz="1600" dirty="0">
                  <a:solidFill>
                    <a:srgbClr val="6596A3"/>
                  </a:solidFill>
                  <a:latin typeface="Tw Cen MT" panose="020B0602020104020603" pitchFamily="34" charset="0"/>
                </a:endParaRPr>
              </a:p>
            </p:txBody>
          </p:sp>
          <p:sp>
            <p:nvSpPr>
              <p:cNvPr id="31" name="Line 51">
                <a:extLst>
                  <a:ext uri="{FF2B5EF4-FFF2-40B4-BE49-F238E27FC236}">
                    <a16:creationId xmlns:a16="http://schemas.microsoft.com/office/drawing/2014/main" id="{A970D1AD-F742-40AB-8A9D-F4CAFF40074B}"/>
                  </a:ext>
                </a:extLst>
              </p:cNvPr>
              <p:cNvSpPr>
                <a:spLocks noChangeShapeType="1"/>
              </p:cNvSpPr>
              <p:nvPr/>
            </p:nvSpPr>
            <p:spPr bwMode="auto">
              <a:xfrm flipH="1">
                <a:off x="2911" y="4355"/>
                <a:ext cx="438" cy="241"/>
              </a:xfrm>
              <a:prstGeom prst="line">
                <a:avLst/>
              </a:prstGeom>
              <a:noFill/>
              <a:ln w="12700">
                <a:solidFill>
                  <a:schemeClr val="accent4">
                    <a:lumMod val="75000"/>
                  </a:schemeClr>
                </a:solidFill>
                <a:round/>
                <a:headEnd/>
                <a:tailEnd/>
              </a:ln>
              <a:extLst>
                <a:ext uri="{909E8E84-426E-40DD-AFC4-6F175D3DCCD1}">
                  <a14:hiddenFill xmlns:a14="http://schemas.microsoft.com/office/drawing/2010/main">
                    <a:noFill/>
                  </a14:hiddenFill>
                </a:ext>
              </a:extLst>
            </p:spPr>
            <p:txBody>
              <a:bodyPr/>
              <a:lstStyle/>
              <a:p>
                <a:pPr defTabSz="685800"/>
                <a:endParaRPr lang="en-US" sz="1600" dirty="0">
                  <a:solidFill>
                    <a:srgbClr val="6596A3"/>
                  </a:solidFill>
                  <a:latin typeface="Tw Cen MT" panose="020B0602020104020603" pitchFamily="34" charset="0"/>
                </a:endParaRPr>
              </a:p>
            </p:txBody>
          </p:sp>
          <p:sp>
            <p:nvSpPr>
              <p:cNvPr id="32" name="Text Box 52">
                <a:extLst>
                  <a:ext uri="{FF2B5EF4-FFF2-40B4-BE49-F238E27FC236}">
                    <a16:creationId xmlns:a16="http://schemas.microsoft.com/office/drawing/2014/main" id="{CC81A25A-F733-40E6-A5B1-2295F54AA8DB}"/>
                  </a:ext>
                </a:extLst>
              </p:cNvPr>
              <p:cNvSpPr txBox="1">
                <a:spLocks noChangeArrowheads="1"/>
              </p:cNvSpPr>
              <p:nvPr/>
            </p:nvSpPr>
            <p:spPr bwMode="auto">
              <a:xfrm>
                <a:off x="473" y="5138"/>
                <a:ext cx="5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pPr>
                <a:r>
                  <a:rPr lang="en-US" altLang="en-US" sz="1600" b="1" dirty="0">
                    <a:solidFill>
                      <a:srgbClr val="3F6571"/>
                    </a:solidFill>
                    <a:latin typeface="Tw Cen MT" panose="020B0602020104020603" pitchFamily="34" charset="0"/>
                  </a:rPr>
                  <a:t>MCLA 330.1600</a:t>
                </a:r>
              </a:p>
            </p:txBody>
          </p:sp>
          <p:cxnSp>
            <p:nvCxnSpPr>
              <p:cNvPr id="33" name="AutoShape 53">
                <a:extLst>
                  <a:ext uri="{FF2B5EF4-FFF2-40B4-BE49-F238E27FC236}">
                    <a16:creationId xmlns:a16="http://schemas.microsoft.com/office/drawing/2014/main" id="{5A304C05-21A5-4A6B-9104-67CE15B27437}"/>
                  </a:ext>
                </a:extLst>
              </p:cNvPr>
              <p:cNvCxnSpPr>
                <a:cxnSpLocks noChangeShapeType="1"/>
                <a:stCxn id="8" idx="3"/>
                <a:endCxn id="6" idx="2"/>
              </p:cNvCxnSpPr>
              <p:nvPr/>
            </p:nvCxnSpPr>
            <p:spPr bwMode="auto">
              <a:xfrm flipV="1">
                <a:off x="2043" y="1463"/>
                <a:ext cx="948" cy="249"/>
              </a:xfrm>
              <a:prstGeom prst="bentConnector2">
                <a:avLst/>
              </a:prstGeom>
              <a:ln w="9525" cap="flat" cmpd="sng" algn="ctr">
                <a:solidFill>
                  <a:schemeClr val="accent2"/>
                </a:solidFill>
                <a:prstDash val="dash"/>
                <a:round/>
                <a:headEnd type="none" w="med" len="med"/>
                <a:tailEnd type="none" w="med" len="med"/>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cxnSp>
          <p:cxnSp>
            <p:nvCxnSpPr>
              <p:cNvPr id="34" name="AutoShape 54">
                <a:extLst>
                  <a:ext uri="{FF2B5EF4-FFF2-40B4-BE49-F238E27FC236}">
                    <a16:creationId xmlns:a16="http://schemas.microsoft.com/office/drawing/2014/main" id="{BF01FF15-7A41-4D28-A2EA-F6DD71D6897E}"/>
                  </a:ext>
                </a:extLst>
              </p:cNvPr>
              <p:cNvCxnSpPr>
                <a:cxnSpLocks noChangeShapeType="1"/>
                <a:endCxn id="6" idx="1"/>
              </p:cNvCxnSpPr>
              <p:nvPr/>
            </p:nvCxnSpPr>
            <p:spPr bwMode="auto">
              <a:xfrm flipV="1">
                <a:off x="2085" y="1250"/>
                <a:ext cx="267" cy="17"/>
              </a:xfrm>
              <a:prstGeom prst="straightConnector1">
                <a:avLst/>
              </a:prstGeom>
              <a:ln w="9525" cap="flat" cmpd="sng" algn="ctr">
                <a:solidFill>
                  <a:schemeClr val="accent2"/>
                </a:solidFill>
                <a:prstDash val="dash"/>
                <a:round/>
                <a:headEnd type="none" w="med" len="med"/>
                <a:tailEnd type="none" w="med" len="med"/>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cxnSp>
        </p:grpSp>
        <p:sp>
          <p:nvSpPr>
            <p:cNvPr id="4" name="Text Box 55">
              <a:extLst>
                <a:ext uri="{FF2B5EF4-FFF2-40B4-BE49-F238E27FC236}">
                  <a16:creationId xmlns:a16="http://schemas.microsoft.com/office/drawing/2014/main" id="{22E297C2-D5A8-4DFC-8416-288CFC0FB71E}"/>
                </a:ext>
              </a:extLst>
            </p:cNvPr>
            <p:cNvSpPr txBox="1">
              <a:spLocks noChangeArrowheads="1"/>
            </p:cNvSpPr>
            <p:nvPr/>
          </p:nvSpPr>
          <p:spPr bwMode="auto">
            <a:xfrm>
              <a:off x="5614987" y="6349604"/>
              <a:ext cx="134012" cy="54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a:spcBef>
                  <a:spcPct val="0"/>
                </a:spcBef>
                <a:buNone/>
              </a:pPr>
              <a:r>
                <a:rPr lang="en-US" altLang="en-US" sz="1600" dirty="0">
                  <a:solidFill>
                    <a:srgbClr val="6596A3"/>
                  </a:solidFill>
                  <a:latin typeface="Tw Cen MT" panose="020B0602020104020603" pitchFamily="34" charset="0"/>
                </a:rPr>
                <a:t> </a:t>
              </a:r>
            </a:p>
            <a:p>
              <a:pPr defTabSz="685800" eaLnBrk="1" hangingPunct="1">
                <a:spcBef>
                  <a:spcPct val="0"/>
                </a:spcBef>
                <a:buNone/>
              </a:pPr>
              <a:endParaRPr lang="en-US" altLang="en-US" sz="1600" dirty="0">
                <a:solidFill>
                  <a:srgbClr val="6596A3"/>
                </a:solidFill>
                <a:latin typeface="Tw Cen MT" panose="020B0602020104020603" pitchFamily="34" charset="0"/>
              </a:endParaRPr>
            </a:p>
          </p:txBody>
        </p:sp>
      </p:grpSp>
      <p:sp>
        <p:nvSpPr>
          <p:cNvPr id="51" name="TextBox 50">
            <a:extLst>
              <a:ext uri="{FF2B5EF4-FFF2-40B4-BE49-F238E27FC236}">
                <a16:creationId xmlns:a16="http://schemas.microsoft.com/office/drawing/2014/main" id="{14EBDD73-036C-4E1E-93CC-943AC3D4CA96}"/>
              </a:ext>
            </a:extLst>
          </p:cNvPr>
          <p:cNvSpPr txBox="1"/>
          <p:nvPr/>
        </p:nvSpPr>
        <p:spPr>
          <a:xfrm>
            <a:off x="7684227" y="1852982"/>
            <a:ext cx="3461511" cy="1754326"/>
          </a:xfrm>
          <a:prstGeom prst="rect">
            <a:avLst/>
          </a:prstGeom>
          <a:solidFill>
            <a:srgbClr val="FFFFCC"/>
          </a:solidFill>
          <a:ln w="76200">
            <a:solidFill>
              <a:schemeClr val="accent4">
                <a:lumMod val="75000"/>
              </a:schemeClr>
            </a:solidFill>
          </a:ln>
        </p:spPr>
        <p:txBody>
          <a:bodyPr wrap="square" rtlCol="0">
            <a:spAutoFit/>
          </a:bodyPr>
          <a:lstStyle/>
          <a:p>
            <a:pPr algn="ctr"/>
            <a:r>
              <a:rPr lang="en-US" sz="3600" b="1" dirty="0">
                <a:solidFill>
                  <a:srgbClr val="3F6571"/>
                </a:solidFill>
              </a:rPr>
              <a:t>FLOW OF GUARDIANSHIP PROCEDURES</a:t>
            </a:r>
          </a:p>
        </p:txBody>
      </p:sp>
    </p:spTree>
    <p:extLst>
      <p:ext uri="{BB962C8B-B14F-4D97-AF65-F5344CB8AC3E}">
        <p14:creationId xmlns:p14="http://schemas.microsoft.com/office/powerpoint/2010/main" val="356964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A8AF1753-1FC6-4742-ADB6-0439ACBDF805}"/>
              </a:ext>
            </a:extLst>
          </p:cNvPr>
          <p:cNvSpPr/>
          <p:nvPr/>
        </p:nvSpPr>
        <p:spPr>
          <a:xfrm>
            <a:off x="0" y="3"/>
            <a:ext cx="12201831" cy="1395863"/>
          </a:xfrm>
          <a:prstGeom prst="rect">
            <a:avLst/>
          </a:prstGeom>
          <a:solidFill>
            <a:srgbClr val="3F6571"/>
          </a:solidFill>
        </p:spPr>
        <p:txBody>
          <a:bodyPr wrap="square" lIns="0" tIns="0" rIns="0" bIns="0" rtlCol="0"/>
          <a:lstStyle/>
          <a:p>
            <a:pPr algn="ctr"/>
            <a:endParaRPr lang="en-US" sz="1000" b="1" dirty="0">
              <a:solidFill>
                <a:srgbClr val="537F8B"/>
              </a:solidFill>
              <a:latin typeface="Tw Cen MT" panose="020B0602020104020603" pitchFamily="34" charset="0"/>
              <a:cs typeface="Calibri" panose="020F0502020204030204" pitchFamily="34" charset="0"/>
            </a:endParaRPr>
          </a:p>
          <a:p>
            <a:pPr algn="ctr"/>
            <a:endParaRPr lang="en-US" sz="1000" b="1" dirty="0">
              <a:solidFill>
                <a:srgbClr val="537F8B"/>
              </a:solidFill>
              <a:latin typeface="Tw Cen MT" panose="020B0602020104020603" pitchFamily="34" charset="0"/>
              <a:cs typeface="Calibri" panose="020F0502020204030204" pitchFamily="34" charset="0"/>
            </a:endParaRPr>
          </a:p>
        </p:txBody>
      </p:sp>
      <p:sp>
        <p:nvSpPr>
          <p:cNvPr id="2" name="TextBox 1">
            <a:extLst>
              <a:ext uri="{FF2B5EF4-FFF2-40B4-BE49-F238E27FC236}">
                <a16:creationId xmlns:a16="http://schemas.microsoft.com/office/drawing/2014/main" id="{CD9216DF-4035-4974-A48E-4F105F8A3F7B}"/>
              </a:ext>
            </a:extLst>
          </p:cNvPr>
          <p:cNvSpPr txBox="1"/>
          <p:nvPr/>
        </p:nvSpPr>
        <p:spPr>
          <a:xfrm>
            <a:off x="1758659" y="248533"/>
            <a:ext cx="8947052" cy="1046440"/>
          </a:xfrm>
          <a:prstGeom prst="rect">
            <a:avLst/>
          </a:prstGeom>
          <a:noFill/>
        </p:spPr>
        <p:txBody>
          <a:bodyPr wrap="square" rtlCol="0">
            <a:spAutoFit/>
          </a:bodyPr>
          <a:lstStyle/>
          <a:p>
            <a:r>
              <a:rPr lang="en-US" sz="4400" b="1" dirty="0">
                <a:solidFill>
                  <a:schemeClr val="bg1"/>
                </a:solidFill>
                <a:latin typeface="Tw Cen MT" panose="020B0602020104020603" pitchFamily="34" charset="0"/>
                <a:cs typeface="Times New Roman" panose="02020603050405020304" pitchFamily="18" charset="0"/>
              </a:rPr>
              <a:t>What is the Purpose of Education?</a:t>
            </a:r>
          </a:p>
          <a:p>
            <a:endParaRPr lang="en-US" b="1" dirty="0">
              <a:solidFill>
                <a:schemeClr val="accent1">
                  <a:lumMod val="50000"/>
                </a:schemeClr>
              </a:solidFill>
              <a:latin typeface="Tw Cen MT" panose="020B0602020104020603"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5101C7AE-1B8F-47B3-B2D9-973D42E05931}"/>
              </a:ext>
            </a:extLst>
          </p:cNvPr>
          <p:cNvCxnSpPr>
            <a:cxnSpLocks/>
          </p:cNvCxnSpPr>
          <p:nvPr/>
        </p:nvCxnSpPr>
        <p:spPr>
          <a:xfrm>
            <a:off x="0" y="1415726"/>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AD18338-3109-467D-843C-26EA8DCDF8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5943" y="1884167"/>
            <a:ext cx="3592285" cy="4571999"/>
          </a:xfrm>
          <a:prstGeom prst="rect">
            <a:avLst/>
          </a:prstGeom>
        </p:spPr>
      </p:pic>
      <p:sp>
        <p:nvSpPr>
          <p:cNvPr id="6" name="TextBox 5">
            <a:extLst>
              <a:ext uri="{FF2B5EF4-FFF2-40B4-BE49-F238E27FC236}">
                <a16:creationId xmlns:a16="http://schemas.microsoft.com/office/drawing/2014/main" id="{DA822831-00DE-4FE7-A966-5FE3D8D35383}"/>
              </a:ext>
            </a:extLst>
          </p:cNvPr>
          <p:cNvSpPr txBox="1"/>
          <p:nvPr/>
        </p:nvSpPr>
        <p:spPr>
          <a:xfrm>
            <a:off x="5528425" y="2567226"/>
            <a:ext cx="1167319" cy="861774"/>
          </a:xfrm>
          <a:prstGeom prst="rect">
            <a:avLst/>
          </a:prstGeom>
          <a:noFill/>
        </p:spPr>
        <p:txBody>
          <a:bodyPr wrap="square" rtlCol="0">
            <a:spAutoFit/>
          </a:bodyPr>
          <a:lstStyle/>
          <a:p>
            <a:pPr algn="ctr"/>
            <a:r>
              <a:rPr lang="en-US" sz="5000" dirty="0">
                <a:latin typeface="Arial Black" panose="020B0A04020102020204" pitchFamily="34" charset="0"/>
                <a:cs typeface="Aharoni" panose="02010803020104030203" pitchFamily="2" charset="-79"/>
              </a:rPr>
              <a:t>?</a:t>
            </a:r>
          </a:p>
        </p:txBody>
      </p:sp>
    </p:spTree>
    <p:extLst>
      <p:ext uri="{BB962C8B-B14F-4D97-AF65-F5344CB8AC3E}">
        <p14:creationId xmlns:p14="http://schemas.microsoft.com/office/powerpoint/2010/main" val="1263470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70177F-A54E-4973-980D-2FB5D325AE9E}"/>
              </a:ext>
            </a:extLst>
          </p:cNvPr>
          <p:cNvSpPr/>
          <p:nvPr/>
        </p:nvSpPr>
        <p:spPr>
          <a:xfrm>
            <a:off x="594618" y="1055545"/>
            <a:ext cx="11406889" cy="5570756"/>
          </a:xfrm>
          <a:prstGeom prst="rect">
            <a:avLst/>
          </a:prstGeom>
        </p:spPr>
        <p:txBody>
          <a:bodyPr wrap="square">
            <a:spAutoFit/>
          </a:bodyPr>
          <a:lstStyle/>
          <a:p>
            <a:pPr>
              <a:defRPr/>
            </a:pPr>
            <a:r>
              <a:rPr lang="en-US" sz="2800" b="1" dirty="0">
                <a:solidFill>
                  <a:srgbClr val="3F6571"/>
                </a:solidFill>
                <a:latin typeface="Tw Cen MT" panose="020B0602020104020603" pitchFamily="34" charset="0"/>
                <a:cs typeface="Times New Roman" panose="02020603050405020304" pitchFamily="18" charset="0"/>
              </a:rPr>
              <a:t>1</a:t>
            </a:r>
            <a:r>
              <a:rPr lang="en-US" sz="2400" b="1" dirty="0">
                <a:solidFill>
                  <a:srgbClr val="3F6571"/>
                </a:solidFill>
                <a:latin typeface="Tw Cen MT" panose="020B0602020104020603" pitchFamily="34" charset="0"/>
                <a:cs typeface="Times New Roman" panose="02020603050405020304" pitchFamily="18" charset="0"/>
              </a:rPr>
              <a:t>. Ensuring that the ward is properly </a:t>
            </a:r>
          </a:p>
          <a:p>
            <a:pPr marL="800100" lvl="1" indent="-342900">
              <a:buFont typeface="Arial" panose="020B0604020202020204" pitchFamily="34" charset="0"/>
              <a:buChar char="•"/>
              <a:defRPr/>
            </a:pPr>
            <a:r>
              <a:rPr lang="en-US" sz="2400" b="1" dirty="0">
                <a:solidFill>
                  <a:srgbClr val="3F6571"/>
                </a:solidFill>
                <a:latin typeface="Tw Cen MT" panose="020B0602020104020603" pitchFamily="34" charset="0"/>
                <a:cs typeface="Times New Roman" panose="02020603050405020304" pitchFamily="18" charset="0"/>
              </a:rPr>
              <a:t>housed</a:t>
            </a:r>
          </a:p>
          <a:p>
            <a:pPr marL="800100" lvl="1" indent="-342900">
              <a:buFont typeface="Arial" panose="020B0604020202020204" pitchFamily="34" charset="0"/>
              <a:buChar char="•"/>
              <a:defRPr/>
            </a:pPr>
            <a:r>
              <a:rPr lang="en-US" sz="2400" b="1" dirty="0">
                <a:solidFill>
                  <a:srgbClr val="3F6571"/>
                </a:solidFill>
                <a:latin typeface="Tw Cen MT" panose="020B0602020104020603" pitchFamily="34" charset="0"/>
                <a:cs typeface="Times New Roman" panose="02020603050405020304" pitchFamily="18" charset="0"/>
              </a:rPr>
              <a:t>educated</a:t>
            </a:r>
          </a:p>
          <a:p>
            <a:pPr marL="800100" lvl="1" indent="-342900">
              <a:buFont typeface="Arial" panose="020B0604020202020204" pitchFamily="34" charset="0"/>
              <a:buChar char="•"/>
              <a:defRPr/>
            </a:pPr>
            <a:r>
              <a:rPr lang="en-US" sz="2400" b="1" dirty="0">
                <a:solidFill>
                  <a:srgbClr val="3F6571"/>
                </a:solidFill>
                <a:latin typeface="Tw Cen MT" panose="020B0602020104020603" pitchFamily="34" charset="0"/>
                <a:cs typeface="Times New Roman" panose="02020603050405020304" pitchFamily="18" charset="0"/>
              </a:rPr>
              <a:t>generally cared for (including providing consent or withholding consent to basic medical care)</a:t>
            </a:r>
          </a:p>
          <a:p>
            <a:pPr marL="1371600" lvl="1" indent="-914400">
              <a:defRPr/>
            </a:pPr>
            <a:endParaRPr lang="en-US" sz="1200" b="1" dirty="0">
              <a:solidFill>
                <a:srgbClr val="3F6571"/>
              </a:solidFill>
              <a:latin typeface="Tw Cen MT" panose="020B0602020104020603" pitchFamily="34" charset="0"/>
              <a:cs typeface="Times New Roman" panose="02020603050405020304" pitchFamily="18" charset="0"/>
            </a:endParaRPr>
          </a:p>
          <a:p>
            <a:pPr>
              <a:defRPr/>
            </a:pPr>
            <a:r>
              <a:rPr lang="en-US" sz="2400" b="1" dirty="0">
                <a:solidFill>
                  <a:srgbClr val="3F6571"/>
                </a:solidFill>
                <a:latin typeface="Tw Cen MT" panose="020B0602020104020603" pitchFamily="34" charset="0"/>
                <a:cs typeface="Times New Roman" panose="02020603050405020304" pitchFamily="18" charset="0"/>
              </a:rPr>
              <a:t>2. Demonstrating a concerted effort to secure the ward’s:</a:t>
            </a:r>
          </a:p>
          <a:p>
            <a:pPr marL="800100" lvl="1" indent="-342900">
              <a:buFont typeface="Arial" panose="020B0604020202020204" pitchFamily="34" charset="0"/>
              <a:buChar char="•"/>
              <a:defRPr/>
            </a:pPr>
            <a:r>
              <a:rPr lang="en-US" sz="2400" b="1" dirty="0">
                <a:solidFill>
                  <a:srgbClr val="3F6571"/>
                </a:solidFill>
                <a:latin typeface="Tw Cen MT" panose="020B0602020104020603" pitchFamily="34" charset="0"/>
                <a:cs typeface="Times New Roman" panose="02020603050405020304" pitchFamily="18" charset="0"/>
              </a:rPr>
              <a:t>education and training</a:t>
            </a:r>
          </a:p>
          <a:p>
            <a:pPr marL="800100" lvl="1" indent="-342900">
              <a:buFont typeface="Arial" panose="020B0604020202020204" pitchFamily="34" charset="0"/>
              <a:buChar char="•"/>
              <a:defRPr/>
            </a:pPr>
            <a:r>
              <a:rPr lang="en-US" sz="2400" b="1" dirty="0">
                <a:solidFill>
                  <a:srgbClr val="3F6571"/>
                </a:solidFill>
                <a:latin typeface="Tw Cen MT" panose="020B0602020104020603" pitchFamily="34" charset="0"/>
                <a:cs typeface="Times New Roman" panose="02020603050405020304" pitchFamily="18" charset="0"/>
              </a:rPr>
              <a:t>physical/medical care</a:t>
            </a:r>
          </a:p>
          <a:p>
            <a:pPr marL="800100" lvl="1" indent="-342900">
              <a:buFont typeface="Arial" panose="020B0604020202020204" pitchFamily="34" charset="0"/>
              <a:buChar char="•"/>
              <a:defRPr/>
            </a:pPr>
            <a:r>
              <a:rPr lang="en-US" sz="2400" b="1" dirty="0">
                <a:solidFill>
                  <a:srgbClr val="3F6571"/>
                </a:solidFill>
                <a:latin typeface="Tw Cen MT" panose="020B0602020104020603" pitchFamily="34" charset="0"/>
                <a:cs typeface="Times New Roman" panose="02020603050405020304" pitchFamily="18" charset="0"/>
              </a:rPr>
              <a:t>emotional/social supports and services </a:t>
            </a:r>
          </a:p>
          <a:p>
            <a:pPr>
              <a:defRPr/>
            </a:pPr>
            <a:endParaRPr lang="en-US" sz="1200" b="1" dirty="0">
              <a:solidFill>
                <a:srgbClr val="3F6571"/>
              </a:solidFill>
              <a:latin typeface="Tw Cen MT" panose="020B0602020104020603" pitchFamily="34" charset="0"/>
              <a:cs typeface="Times New Roman" panose="02020603050405020304" pitchFamily="18" charset="0"/>
            </a:endParaRPr>
          </a:p>
          <a:p>
            <a:pPr marL="287338" indent="-287338">
              <a:buNone/>
              <a:defRPr/>
            </a:pPr>
            <a:r>
              <a:rPr lang="en-US" sz="2400" b="1" dirty="0">
                <a:solidFill>
                  <a:srgbClr val="3F6571"/>
                </a:solidFill>
                <a:latin typeface="Tw Cen MT" panose="020B0602020104020603" pitchFamily="34" charset="0"/>
                <a:cs typeface="Times New Roman" panose="02020603050405020304" pitchFamily="18" charset="0"/>
              </a:rPr>
              <a:t>3. </a:t>
            </a:r>
            <a:r>
              <a:rPr lang="en-US" sz="2400" b="1" u="sng" dirty="0">
                <a:solidFill>
                  <a:srgbClr val="3F6571"/>
                </a:solidFill>
                <a:latin typeface="Tw Cen MT" panose="020B0602020104020603" pitchFamily="34" charset="0"/>
                <a:cs typeface="Times New Roman" panose="02020603050405020304" pitchFamily="18" charset="0"/>
              </a:rPr>
              <a:t>Assisting the ward in the development of maximum self-sufficiency and autonomy</a:t>
            </a:r>
          </a:p>
          <a:p>
            <a:pPr>
              <a:defRPr/>
            </a:pPr>
            <a:endParaRPr lang="en-US" sz="1000" b="1" dirty="0">
              <a:solidFill>
                <a:srgbClr val="3F6571"/>
              </a:solidFill>
              <a:latin typeface="Tw Cen MT" panose="020B0602020104020603" pitchFamily="34" charset="0"/>
              <a:cs typeface="Times New Roman" panose="02020603050405020304" pitchFamily="18" charset="0"/>
            </a:endParaRPr>
          </a:p>
          <a:p>
            <a:pPr>
              <a:defRPr/>
            </a:pPr>
            <a:endParaRPr lang="en-US" sz="1200" b="1" dirty="0">
              <a:solidFill>
                <a:srgbClr val="3F6571"/>
              </a:solidFill>
              <a:latin typeface="Tw Cen MT" panose="020B0602020104020603" pitchFamily="34" charset="0"/>
              <a:cs typeface="Times New Roman" panose="02020603050405020304" pitchFamily="18" charset="0"/>
            </a:endParaRPr>
          </a:p>
          <a:p>
            <a:pPr marL="341313" indent="-341313">
              <a:buNone/>
              <a:defRPr/>
            </a:pPr>
            <a:r>
              <a:rPr lang="en-US" sz="2400" b="1" dirty="0">
                <a:solidFill>
                  <a:srgbClr val="3F6571"/>
                </a:solidFill>
                <a:latin typeface="Tw Cen MT" panose="020B0602020104020603" pitchFamily="34" charset="0"/>
                <a:cs typeface="Times New Roman" panose="02020603050405020304" pitchFamily="18" charset="0"/>
              </a:rPr>
              <a:t>4. Managing the ward’s monies and belongings if there is no guardian of the property or estate 	                                                                      </a:t>
            </a:r>
            <a:r>
              <a:rPr lang="en-US" sz="2000" b="1" dirty="0">
                <a:solidFill>
                  <a:srgbClr val="3F6571"/>
                </a:solidFill>
                <a:latin typeface="Tw Cen MT" panose="020B0602020104020603" pitchFamily="34" charset="0"/>
                <a:cs typeface="Times New Roman" panose="02020603050405020304" pitchFamily="18" charset="0"/>
              </a:rPr>
              <a:t>MCLA, Chapter 6</a:t>
            </a:r>
          </a:p>
          <a:p>
            <a:endParaRPr lang="en-US" dirty="0">
              <a:solidFill>
                <a:srgbClr val="6596A3"/>
              </a:solidFill>
            </a:endParaRPr>
          </a:p>
        </p:txBody>
      </p:sp>
      <p:sp>
        <p:nvSpPr>
          <p:cNvPr id="4" name="object 2">
            <a:extLst>
              <a:ext uri="{FF2B5EF4-FFF2-40B4-BE49-F238E27FC236}">
                <a16:creationId xmlns:a16="http://schemas.microsoft.com/office/drawing/2014/main" id="{4F21A687-B2FE-458A-B7ED-C52E150D560C}"/>
              </a:ext>
            </a:extLst>
          </p:cNvPr>
          <p:cNvSpPr/>
          <p:nvPr/>
        </p:nvSpPr>
        <p:spPr>
          <a:xfrm>
            <a:off x="-66675" y="-66674"/>
            <a:ext cx="12297922" cy="1019985"/>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C3135E1C-37A2-418F-830F-55B418C24AEA}"/>
              </a:ext>
            </a:extLst>
          </p:cNvPr>
          <p:cNvSpPr/>
          <p:nvPr/>
        </p:nvSpPr>
        <p:spPr>
          <a:xfrm>
            <a:off x="2021256" y="159010"/>
            <a:ext cx="7538859" cy="584775"/>
          </a:xfrm>
          <a:prstGeom prst="rect">
            <a:avLst/>
          </a:prstGeom>
        </p:spPr>
        <p:txBody>
          <a:bodyPr wrap="none">
            <a:spAutoFit/>
          </a:bodyPr>
          <a:lstStyle/>
          <a:p>
            <a:r>
              <a:rPr lang="en-US" sz="3200" b="1" dirty="0">
                <a:solidFill>
                  <a:schemeClr val="bg1"/>
                </a:solidFill>
                <a:latin typeface="Tw Cen MT" panose="020B0602020104020603" pitchFamily="34" charset="0"/>
                <a:cs typeface="Times New Roman" panose="02020603050405020304" pitchFamily="18" charset="0"/>
              </a:rPr>
              <a:t>Potential Guardian Roles &amp; Responsibilities</a:t>
            </a:r>
            <a:endParaRPr lang="en-US" sz="3200" dirty="0">
              <a:solidFill>
                <a:schemeClr val="bg1"/>
              </a:solidFill>
            </a:endParaRPr>
          </a:p>
        </p:txBody>
      </p:sp>
      <p:cxnSp>
        <p:nvCxnSpPr>
          <p:cNvPr id="5" name="Straight Connector 4">
            <a:extLst>
              <a:ext uri="{FF2B5EF4-FFF2-40B4-BE49-F238E27FC236}">
                <a16:creationId xmlns:a16="http://schemas.microsoft.com/office/drawing/2014/main" id="{72702182-338C-4365-8164-BDDE93B8E2CE}"/>
              </a:ext>
            </a:extLst>
          </p:cNvPr>
          <p:cNvCxnSpPr>
            <a:cxnSpLocks/>
          </p:cNvCxnSpPr>
          <p:nvPr/>
        </p:nvCxnSpPr>
        <p:spPr>
          <a:xfrm>
            <a:off x="-66675" y="975265"/>
            <a:ext cx="12268506"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604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A38176-A1FE-4943-BADC-6C503BA19E0D}"/>
              </a:ext>
            </a:extLst>
          </p:cNvPr>
          <p:cNvSpPr>
            <a:spLocks noGrp="1"/>
          </p:cNvSpPr>
          <p:nvPr>
            <p:ph idx="1"/>
          </p:nvPr>
        </p:nvSpPr>
        <p:spPr>
          <a:xfrm>
            <a:off x="586700" y="1865684"/>
            <a:ext cx="11500526" cy="4792291"/>
          </a:xfrm>
        </p:spPr>
        <p:txBody>
          <a:bodyPr>
            <a:normAutofit/>
          </a:bodyPr>
          <a:lstStyle/>
          <a:p>
            <a:pPr>
              <a:lnSpc>
                <a:spcPct val="150000"/>
              </a:lnSpc>
            </a:pPr>
            <a:r>
              <a:rPr lang="en-US" altLang="en-US" b="1" dirty="0">
                <a:solidFill>
                  <a:srgbClr val="3F6571"/>
                </a:solidFill>
                <a:latin typeface="Tw Cen MT" panose="020B0602020104020603" pitchFamily="34" charset="0"/>
                <a:cs typeface="Times New Roman" panose="02020603050405020304" pitchFamily="18" charset="0"/>
              </a:rPr>
              <a:t>Deciding where to </a:t>
            </a:r>
            <a:r>
              <a:rPr lang="en-US" altLang="en-US" b="1" u="sng" dirty="0">
                <a:solidFill>
                  <a:srgbClr val="3F6571"/>
                </a:solidFill>
                <a:latin typeface="Tw Cen MT" panose="020B0602020104020603" pitchFamily="34" charset="0"/>
                <a:cs typeface="Times New Roman" panose="02020603050405020304" pitchFamily="18" charset="0"/>
              </a:rPr>
              <a:t>live</a:t>
            </a:r>
          </a:p>
          <a:p>
            <a:r>
              <a:rPr lang="en-US" altLang="en-US" b="1" dirty="0">
                <a:solidFill>
                  <a:srgbClr val="3F6571"/>
                </a:solidFill>
                <a:latin typeface="Tw Cen MT" panose="020B0602020104020603" pitchFamily="34" charset="0"/>
                <a:cs typeface="Times New Roman" panose="02020603050405020304" pitchFamily="18" charset="0"/>
              </a:rPr>
              <a:t>Consenting to or preventing any </a:t>
            </a:r>
            <a:r>
              <a:rPr lang="en-US" altLang="en-US" b="1" u="sng" dirty="0">
                <a:solidFill>
                  <a:srgbClr val="3F6571"/>
                </a:solidFill>
                <a:latin typeface="Tw Cen MT" panose="020B0602020104020603" pitchFamily="34" charset="0"/>
                <a:cs typeface="Times New Roman" panose="02020603050405020304" pitchFamily="18" charset="0"/>
              </a:rPr>
              <a:t>medical</a:t>
            </a:r>
            <a:r>
              <a:rPr lang="en-US" altLang="en-US" b="1" dirty="0">
                <a:solidFill>
                  <a:srgbClr val="3F6571"/>
                </a:solidFill>
                <a:latin typeface="Tw Cen MT" panose="020B0602020104020603" pitchFamily="34" charset="0"/>
                <a:cs typeface="Times New Roman" panose="02020603050405020304" pitchFamily="18" charset="0"/>
              </a:rPr>
              <a:t> and health care or treatment</a:t>
            </a:r>
          </a:p>
          <a:p>
            <a:r>
              <a:rPr lang="en-US" altLang="en-US" b="1" dirty="0">
                <a:solidFill>
                  <a:srgbClr val="3F6571"/>
                </a:solidFill>
                <a:latin typeface="Tw Cen MT" panose="020B0602020104020603" pitchFamily="34" charset="0"/>
                <a:cs typeface="Times New Roman" panose="02020603050405020304" pitchFamily="18" charset="0"/>
              </a:rPr>
              <a:t>Determining when and how to </a:t>
            </a:r>
            <a:r>
              <a:rPr lang="en-US" altLang="en-US" b="1" u="sng" dirty="0">
                <a:solidFill>
                  <a:srgbClr val="3F6571"/>
                </a:solidFill>
                <a:latin typeface="Tw Cen MT" panose="020B0602020104020603" pitchFamily="34" charset="0"/>
                <a:cs typeface="Times New Roman" panose="02020603050405020304" pitchFamily="18" charset="0"/>
              </a:rPr>
              <a:t>travel</a:t>
            </a:r>
          </a:p>
          <a:p>
            <a:r>
              <a:rPr lang="en-US" altLang="en-US" b="1" dirty="0">
                <a:solidFill>
                  <a:srgbClr val="3F6571"/>
                </a:solidFill>
                <a:latin typeface="Tw Cen MT" panose="020B0602020104020603" pitchFamily="34" charset="0"/>
                <a:cs typeface="Times New Roman" panose="02020603050405020304" pitchFamily="18" charset="0"/>
              </a:rPr>
              <a:t>Spending </a:t>
            </a:r>
            <a:r>
              <a:rPr lang="en-US" altLang="en-US" b="1" u="sng" dirty="0">
                <a:solidFill>
                  <a:srgbClr val="3F6571"/>
                </a:solidFill>
                <a:latin typeface="Tw Cen MT" panose="020B0602020104020603" pitchFamily="34" charset="0"/>
                <a:cs typeface="Times New Roman" panose="02020603050405020304" pitchFamily="18" charset="0"/>
              </a:rPr>
              <a:t>money</a:t>
            </a:r>
          </a:p>
          <a:p>
            <a:r>
              <a:rPr lang="en-US" altLang="en-US" b="1" dirty="0">
                <a:solidFill>
                  <a:srgbClr val="3F6571"/>
                </a:solidFill>
                <a:latin typeface="Tw Cen MT" panose="020B0602020104020603" pitchFamily="34" charset="0"/>
                <a:cs typeface="Times New Roman" panose="02020603050405020304" pitchFamily="18" charset="0"/>
              </a:rPr>
              <a:t>Making changes in educational or vocational </a:t>
            </a:r>
            <a:r>
              <a:rPr lang="en-US" altLang="en-US" b="1" u="sng" dirty="0">
                <a:solidFill>
                  <a:srgbClr val="3F6571"/>
                </a:solidFill>
                <a:latin typeface="Tw Cen MT" panose="020B0602020104020603" pitchFamily="34" charset="0"/>
                <a:cs typeface="Times New Roman" panose="02020603050405020304" pitchFamily="18" charset="0"/>
              </a:rPr>
              <a:t>programs</a:t>
            </a:r>
          </a:p>
          <a:p>
            <a:r>
              <a:rPr lang="en-US" altLang="en-US" b="1" dirty="0">
                <a:solidFill>
                  <a:srgbClr val="3F6571"/>
                </a:solidFill>
                <a:latin typeface="Tw Cen MT" panose="020B0602020104020603" pitchFamily="34" charset="0"/>
                <a:cs typeface="Times New Roman" panose="02020603050405020304" pitchFamily="18" charset="0"/>
              </a:rPr>
              <a:t>Participating in legal issues (e.g., contracting or filing lawsuits, buying or selling property)</a:t>
            </a:r>
          </a:p>
          <a:p>
            <a:r>
              <a:rPr lang="en-US" altLang="en-US" b="1" dirty="0">
                <a:solidFill>
                  <a:srgbClr val="3F6571"/>
                </a:solidFill>
                <a:latin typeface="Tw Cen MT" panose="020B0602020104020603" pitchFamily="34" charset="0"/>
                <a:cs typeface="Times New Roman" panose="02020603050405020304" pitchFamily="18" charset="0"/>
              </a:rPr>
              <a:t>Giving permission to have a picture taken and shown for publicity purposes</a:t>
            </a:r>
          </a:p>
          <a:p>
            <a:endParaRPr lang="en-US" dirty="0"/>
          </a:p>
        </p:txBody>
      </p:sp>
      <p:sp>
        <p:nvSpPr>
          <p:cNvPr id="4" name="object 2">
            <a:extLst>
              <a:ext uri="{FF2B5EF4-FFF2-40B4-BE49-F238E27FC236}">
                <a16:creationId xmlns:a16="http://schemas.microsoft.com/office/drawing/2014/main" id="{C9C29FBA-E7AF-401F-8553-28ECECF3352F}"/>
              </a:ext>
            </a:extLst>
          </p:cNvPr>
          <p:cNvSpPr/>
          <p:nvPr/>
        </p:nvSpPr>
        <p:spPr>
          <a:xfrm>
            <a:off x="-66675" y="-66674"/>
            <a:ext cx="12297922" cy="1480030"/>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F4210EC6-2DF9-4A07-9E8E-FCC281DBD95C}"/>
              </a:ext>
            </a:extLst>
          </p:cNvPr>
          <p:cNvCxnSpPr>
            <a:cxnSpLocks/>
          </p:cNvCxnSpPr>
          <p:nvPr/>
        </p:nvCxnSpPr>
        <p:spPr>
          <a:xfrm>
            <a:off x="0" y="1408002"/>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0ED3D31-0843-44AE-A95E-283DB0F599DB}"/>
              </a:ext>
            </a:extLst>
          </p:cNvPr>
          <p:cNvSpPr>
            <a:spLocks noGrp="1"/>
          </p:cNvSpPr>
          <p:nvPr>
            <p:ph type="title"/>
          </p:nvPr>
        </p:nvSpPr>
        <p:spPr>
          <a:xfrm>
            <a:off x="838200" y="73297"/>
            <a:ext cx="10515600" cy="1325563"/>
          </a:xfrm>
        </p:spPr>
        <p:txBody>
          <a:bodyPr>
            <a:normAutofit/>
          </a:bodyPr>
          <a:lstStyle/>
          <a:p>
            <a:pPr algn="ctr"/>
            <a:r>
              <a:rPr lang="en-US" sz="4000" b="1" dirty="0">
                <a:solidFill>
                  <a:schemeClr val="bg1"/>
                </a:solidFill>
                <a:latin typeface="Tw Cen MT" panose="020B0602020104020603" pitchFamily="34" charset="0"/>
                <a:cs typeface="Times New Roman" panose="02020603050405020304" pitchFamily="18" charset="0"/>
              </a:rPr>
              <a:t>Ward’s Potential Rights in Jeopardy</a:t>
            </a:r>
          </a:p>
        </p:txBody>
      </p:sp>
    </p:spTree>
    <p:extLst>
      <p:ext uri="{BB962C8B-B14F-4D97-AF65-F5344CB8AC3E}">
        <p14:creationId xmlns:p14="http://schemas.microsoft.com/office/powerpoint/2010/main" val="1064060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709303" y="2284195"/>
            <a:ext cx="10819084" cy="3539430"/>
          </a:xfrm>
          <a:prstGeom prst="rect">
            <a:avLst/>
          </a:prstGeom>
        </p:spPr>
        <p:txBody>
          <a:bodyPr wrap="square">
            <a:spAutoFit/>
          </a:bodyPr>
          <a:lstStyle/>
          <a:p>
            <a:r>
              <a:rPr lang="en-US" sz="4400" b="1" dirty="0">
                <a:solidFill>
                  <a:srgbClr val="3F6571"/>
                </a:solidFill>
                <a:latin typeface="Tw Cen MT" panose="020B0602020104020603" pitchFamily="34" charset="0"/>
              </a:rPr>
              <a:t>“</a:t>
            </a:r>
            <a:r>
              <a:rPr lang="en-US" sz="3600" b="1" dirty="0">
                <a:solidFill>
                  <a:srgbClr val="3F6571"/>
                </a:solidFill>
                <a:latin typeface="Tw Cen MT" panose="020B0602020104020603" pitchFamily="34" charset="0"/>
              </a:rPr>
              <a:t>The typical ward has fewer rights than the typical convicted felon – they no longer receive money or pay their bills. They cannot marry – or divorce…it is, in one short sentence, the most punitive civil penalty that can be levied against an American citizen, with the exception of…the death penalty.”</a:t>
            </a:r>
          </a:p>
        </p:txBody>
      </p:sp>
      <p:sp>
        <p:nvSpPr>
          <p:cNvPr id="3" name="object 2">
            <a:extLst>
              <a:ext uri="{FF2B5EF4-FFF2-40B4-BE49-F238E27FC236}">
                <a16:creationId xmlns:a16="http://schemas.microsoft.com/office/drawing/2014/main" id="{1692A91F-500B-4363-9D50-71187475C68B}"/>
              </a:ext>
            </a:extLst>
          </p:cNvPr>
          <p:cNvSpPr/>
          <p:nvPr/>
        </p:nvSpPr>
        <p:spPr>
          <a:xfrm>
            <a:off x="-66675" y="-66674"/>
            <a:ext cx="12297922" cy="1480030"/>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14BC7329-C8DF-43A5-BC63-78F2EE2D3E3F}"/>
              </a:ext>
            </a:extLst>
          </p:cNvPr>
          <p:cNvCxnSpPr>
            <a:cxnSpLocks/>
          </p:cNvCxnSpPr>
          <p:nvPr/>
        </p:nvCxnSpPr>
        <p:spPr>
          <a:xfrm>
            <a:off x="0" y="137706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5E617A9-BD8B-473F-9CDF-520356C4759B}"/>
              </a:ext>
            </a:extLst>
          </p:cNvPr>
          <p:cNvSpPr txBox="1"/>
          <p:nvPr/>
        </p:nvSpPr>
        <p:spPr>
          <a:xfrm>
            <a:off x="812157" y="383644"/>
            <a:ext cx="10567686" cy="769441"/>
          </a:xfrm>
          <a:prstGeom prst="rect">
            <a:avLst/>
          </a:prstGeom>
          <a:noFill/>
        </p:spPr>
        <p:txBody>
          <a:bodyPr wrap="square" rtlCol="0">
            <a:spAutoFit/>
          </a:bodyPr>
          <a:lstStyle/>
          <a:p>
            <a:pPr algn="ctr"/>
            <a:r>
              <a:rPr lang="en-US" sz="4400" b="1" dirty="0">
                <a:solidFill>
                  <a:schemeClr val="bg1"/>
                </a:solidFill>
                <a:latin typeface="Tw Cen MT" panose="020B0602020104020603" pitchFamily="34" charset="0"/>
              </a:rPr>
              <a:t>Claude Pepper, former U.S. Senator</a:t>
            </a:r>
          </a:p>
        </p:txBody>
      </p:sp>
    </p:spTree>
    <p:extLst>
      <p:ext uri="{BB962C8B-B14F-4D97-AF65-F5344CB8AC3E}">
        <p14:creationId xmlns:p14="http://schemas.microsoft.com/office/powerpoint/2010/main" val="568067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EFA359E-7637-4363-B7CC-A5FAA230C24D}"/>
              </a:ext>
            </a:extLst>
          </p:cNvPr>
          <p:cNvSpPr txBox="1"/>
          <p:nvPr/>
        </p:nvSpPr>
        <p:spPr>
          <a:xfrm>
            <a:off x="22972" y="1557648"/>
            <a:ext cx="12178859" cy="5446366"/>
          </a:xfrm>
          <a:prstGeom prst="rect">
            <a:avLst/>
          </a:prstGeom>
          <a:solidFill>
            <a:schemeClr val="bg1">
              <a:alpha val="38000"/>
            </a:schemeClr>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A0786B99-3B3D-41EE-B795-575D43804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943" y="1884167"/>
            <a:ext cx="3592285" cy="4571999"/>
          </a:xfrm>
          <a:prstGeom prst="rect">
            <a:avLst/>
          </a:prstGeom>
        </p:spPr>
      </p:pic>
      <p:sp>
        <p:nvSpPr>
          <p:cNvPr id="2" name="object 2">
            <a:extLst>
              <a:ext uri="{FF2B5EF4-FFF2-40B4-BE49-F238E27FC236}">
                <a16:creationId xmlns:a16="http://schemas.microsoft.com/office/drawing/2014/main" id="{9558C76F-8120-4DA9-BA24-B44DEA102AB8}"/>
              </a:ext>
            </a:extLst>
          </p:cNvPr>
          <p:cNvSpPr/>
          <p:nvPr/>
        </p:nvSpPr>
        <p:spPr>
          <a:xfrm>
            <a:off x="-95250" y="-58813"/>
            <a:ext cx="12323976" cy="1403321"/>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EF6C64A-DF08-4561-8D87-6103B8767803}"/>
              </a:ext>
            </a:extLst>
          </p:cNvPr>
          <p:cNvSpPr txBox="1"/>
          <p:nvPr/>
        </p:nvSpPr>
        <p:spPr>
          <a:xfrm>
            <a:off x="-13751" y="242668"/>
            <a:ext cx="12201830" cy="892552"/>
          </a:xfrm>
          <a:prstGeom prst="rect">
            <a:avLst/>
          </a:prstGeom>
          <a:noFill/>
        </p:spPr>
        <p:txBody>
          <a:bodyPr wrap="square" rtlCol="0">
            <a:spAutoFit/>
          </a:bodyPr>
          <a:lstStyle/>
          <a:p>
            <a:pPr algn="ctr"/>
            <a:r>
              <a:rPr lang="en-US" sz="3400" b="1" dirty="0">
                <a:solidFill>
                  <a:schemeClr val="bg1"/>
                </a:solidFill>
                <a:latin typeface="Tw Cen MT" panose="020B0602020104020603" pitchFamily="34" charset="0"/>
                <a:cs typeface="Calibri" panose="020F0502020204030204" pitchFamily="34" charset="0"/>
              </a:rPr>
              <a:t>Freedom of Speech, Freedom of Religion, Freedom of Assembly</a:t>
            </a:r>
          </a:p>
          <a:p>
            <a:endParaRPr lang="en-US" dirty="0"/>
          </a:p>
        </p:txBody>
      </p:sp>
      <p:sp>
        <p:nvSpPr>
          <p:cNvPr id="7" name="TextBox 6">
            <a:extLst>
              <a:ext uri="{FF2B5EF4-FFF2-40B4-BE49-F238E27FC236}">
                <a16:creationId xmlns:a16="http://schemas.microsoft.com/office/drawing/2014/main" id="{B40F8A7A-D0E5-4F96-9550-FA3BF12D84E3}"/>
              </a:ext>
            </a:extLst>
          </p:cNvPr>
          <p:cNvSpPr txBox="1"/>
          <p:nvPr/>
        </p:nvSpPr>
        <p:spPr>
          <a:xfrm>
            <a:off x="5349341" y="2042744"/>
            <a:ext cx="1552073" cy="1569660"/>
          </a:xfrm>
          <a:prstGeom prst="rect">
            <a:avLst/>
          </a:prstGeom>
          <a:solidFill>
            <a:schemeClr val="bg1"/>
          </a:solidFill>
        </p:spPr>
        <p:txBody>
          <a:bodyPr wrap="square" rtlCol="0">
            <a:spAutoFit/>
          </a:bodyPr>
          <a:lstStyle/>
          <a:p>
            <a:pPr algn="ctr"/>
            <a:r>
              <a:rPr lang="en-US" sz="2400" b="1" dirty="0">
                <a:solidFill>
                  <a:schemeClr val="bg1">
                    <a:lumMod val="50000"/>
                  </a:schemeClr>
                </a:solidFill>
                <a:latin typeface="Tw Cen MT" panose="020B0602020104020603" pitchFamily="34" charset="0"/>
                <a:cs typeface="Calibri" panose="020F0502020204030204" pitchFamily="34" charset="0"/>
              </a:rPr>
              <a:t>What </a:t>
            </a:r>
            <a:r>
              <a:rPr lang="en-US" sz="2400" b="1" dirty="0">
                <a:solidFill>
                  <a:srgbClr val="FF0000"/>
                </a:solidFill>
                <a:latin typeface="Tw Cen MT" panose="020B0602020104020603" pitchFamily="34" charset="0"/>
                <a:cs typeface="Calibri" panose="020F0502020204030204" pitchFamily="34" charset="0"/>
              </a:rPr>
              <a:t>r</a:t>
            </a:r>
            <a:r>
              <a:rPr lang="en-US" sz="2400" b="1" dirty="0">
                <a:solidFill>
                  <a:schemeClr val="bg1">
                    <a:lumMod val="50000"/>
                  </a:schemeClr>
                </a:solidFill>
                <a:latin typeface="Tw Cen MT" panose="020B0602020104020603" pitchFamily="34" charset="0"/>
                <a:cs typeface="Calibri" panose="020F0502020204030204" pitchFamily="34" charset="0"/>
              </a:rPr>
              <a:t>ight are you willing to give up?</a:t>
            </a:r>
          </a:p>
        </p:txBody>
      </p:sp>
      <p:cxnSp>
        <p:nvCxnSpPr>
          <p:cNvPr id="10" name="Straight Connector 9">
            <a:extLst>
              <a:ext uri="{FF2B5EF4-FFF2-40B4-BE49-F238E27FC236}">
                <a16:creationId xmlns:a16="http://schemas.microsoft.com/office/drawing/2014/main" id="{53C71CC8-AA8C-4A2B-9A71-DBED3A0096D9}"/>
              </a:ext>
            </a:extLst>
          </p:cNvPr>
          <p:cNvCxnSpPr>
            <a:cxnSpLocks/>
          </p:cNvCxnSpPr>
          <p:nvPr/>
        </p:nvCxnSpPr>
        <p:spPr>
          <a:xfrm>
            <a:off x="0" y="1373083"/>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224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32485" y="1712654"/>
            <a:ext cx="10597515" cy="4524315"/>
          </a:xfrm>
          <a:prstGeom prst="rect">
            <a:avLst/>
          </a:prstGeom>
        </p:spPr>
        <p:txBody>
          <a:bodyPr wrap="square">
            <a:spAutoFit/>
          </a:bodyPr>
          <a:lstStyle/>
          <a:p>
            <a:pPr algn="ctr"/>
            <a:endParaRPr lang="en-US" sz="3600" b="1" dirty="0">
              <a:solidFill>
                <a:srgbClr val="6596A3"/>
              </a:solidFill>
            </a:endParaRPr>
          </a:p>
          <a:p>
            <a:pPr algn="ctr"/>
            <a:r>
              <a:rPr lang="en-US" sz="3600" b="1" dirty="0">
                <a:solidFill>
                  <a:srgbClr val="6596A3"/>
                </a:solidFill>
              </a:rPr>
              <a:t>	</a:t>
            </a:r>
            <a:r>
              <a:rPr lang="en-US" sz="3600" b="1" dirty="0">
                <a:solidFill>
                  <a:srgbClr val="3C6D74"/>
                </a:solidFill>
                <a:latin typeface="Tw Cen MT" panose="020B0602020104020603" pitchFamily="34" charset="0"/>
              </a:rPr>
              <a:t>There must be a better way; a way to assist people with decision-making rather than making decisions for them. </a:t>
            </a:r>
          </a:p>
          <a:p>
            <a:pPr algn="ctr"/>
            <a:endParaRPr lang="en-US" sz="3600" b="1" dirty="0">
              <a:solidFill>
                <a:srgbClr val="3C6D74"/>
              </a:solidFill>
              <a:latin typeface="Tw Cen MT" panose="020B0602020104020603" pitchFamily="34" charset="0"/>
            </a:endParaRPr>
          </a:p>
          <a:p>
            <a:pPr algn="ctr"/>
            <a:r>
              <a:rPr lang="en-US" sz="3600" b="1" dirty="0">
                <a:solidFill>
                  <a:srgbClr val="3C6D74"/>
                </a:solidFill>
                <a:latin typeface="Tw Cen MT" panose="020B0602020104020603" pitchFamily="34" charset="0"/>
              </a:rPr>
              <a:t>	A way that promotes independence and honors the hopes, dreams and goals of the person with a disability.</a:t>
            </a:r>
            <a:endParaRPr lang="en-US" sz="3600" dirty="0">
              <a:solidFill>
                <a:srgbClr val="3C6D74"/>
              </a:solidFill>
              <a:latin typeface="Tw Cen MT" panose="020B0602020104020603" pitchFamily="34" charset="0"/>
            </a:endParaRPr>
          </a:p>
        </p:txBody>
      </p:sp>
      <p:sp>
        <p:nvSpPr>
          <p:cNvPr id="3" name="object 2">
            <a:extLst>
              <a:ext uri="{FF2B5EF4-FFF2-40B4-BE49-F238E27FC236}">
                <a16:creationId xmlns:a16="http://schemas.microsoft.com/office/drawing/2014/main" id="{A693B0B3-C84B-4B4F-8621-6162D78D6867}"/>
              </a:ext>
            </a:extLst>
          </p:cNvPr>
          <p:cNvSpPr/>
          <p:nvPr/>
        </p:nvSpPr>
        <p:spPr>
          <a:xfrm>
            <a:off x="-66675" y="-66675"/>
            <a:ext cx="12291479" cy="1403321"/>
          </a:xfrm>
          <a:prstGeom prst="rect">
            <a:avLst/>
          </a:prstGeom>
          <a:solidFill>
            <a:srgbClr val="3F6571"/>
          </a:solidFill>
        </p:spPr>
        <p:txBody>
          <a:bodyPr wrap="square" lIns="0" tIns="0" rIns="0" bIns="0" rtlCol="0"/>
          <a:lstStyle/>
          <a:p>
            <a:pPr algn="ctr"/>
            <a:endParaRPr sz="3800" b="1" dirty="0">
              <a:solidFill>
                <a:srgbClr val="4F7883"/>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3EB335D0-7571-4405-BCC1-BA6AAF460C21}"/>
              </a:ext>
            </a:extLst>
          </p:cNvPr>
          <p:cNvCxnSpPr>
            <a:cxnSpLocks/>
          </p:cNvCxnSpPr>
          <p:nvPr/>
        </p:nvCxnSpPr>
        <p:spPr>
          <a:xfrm>
            <a:off x="0" y="136826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4185570-BCDD-46AF-AA81-C254AE5CE7A9}"/>
              </a:ext>
            </a:extLst>
          </p:cNvPr>
          <p:cNvSpPr txBox="1"/>
          <p:nvPr/>
        </p:nvSpPr>
        <p:spPr>
          <a:xfrm>
            <a:off x="642026" y="291832"/>
            <a:ext cx="10787974" cy="769441"/>
          </a:xfrm>
          <a:prstGeom prst="rect">
            <a:avLst/>
          </a:prstGeom>
          <a:noFill/>
        </p:spPr>
        <p:txBody>
          <a:bodyPr wrap="square" rtlCol="0">
            <a:spAutoFit/>
          </a:bodyPr>
          <a:lstStyle/>
          <a:p>
            <a:pPr algn="ctr"/>
            <a:r>
              <a:rPr lang="en-US" sz="4400" b="1" dirty="0">
                <a:solidFill>
                  <a:schemeClr val="bg1"/>
                </a:solidFill>
                <a:latin typeface="Tw Cen MT" panose="020B0602020104020603" pitchFamily="34" charset="0"/>
              </a:rPr>
              <a:t>Moving Forward</a:t>
            </a:r>
          </a:p>
        </p:txBody>
      </p:sp>
    </p:spTree>
    <p:extLst>
      <p:ext uri="{BB962C8B-B14F-4D97-AF65-F5344CB8AC3E}">
        <p14:creationId xmlns:p14="http://schemas.microsoft.com/office/powerpoint/2010/main" val="1948182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96C8CE-A748-4DF9-A443-D621421C5992}"/>
              </a:ext>
            </a:extLst>
          </p:cNvPr>
          <p:cNvSpPr/>
          <p:nvPr/>
        </p:nvSpPr>
        <p:spPr>
          <a:xfrm>
            <a:off x="0" y="1095064"/>
            <a:ext cx="11984477" cy="954107"/>
          </a:xfrm>
          <a:prstGeom prst="rect">
            <a:avLst/>
          </a:prstGeom>
        </p:spPr>
        <p:txBody>
          <a:bodyPr wrap="square">
            <a:spAutoFit/>
          </a:bodyPr>
          <a:lstStyle/>
          <a:p>
            <a:endParaRPr lang="en-US" sz="2800" b="1" dirty="0">
              <a:solidFill>
                <a:srgbClr val="6596A3"/>
              </a:solidFill>
              <a:latin typeface="Tw Cen MT" panose="020B0602020104020603" pitchFamily="34" charset="0"/>
            </a:endParaRPr>
          </a:p>
          <a:p>
            <a:endParaRPr lang="en-US" sz="2800" b="1" u="sng" dirty="0">
              <a:solidFill>
                <a:srgbClr val="3F6571"/>
              </a:solidFill>
              <a:latin typeface="Tw Cen MT" panose="020B0602020104020603" pitchFamily="34" charset="0"/>
            </a:endParaRPr>
          </a:p>
        </p:txBody>
      </p:sp>
      <p:sp>
        <p:nvSpPr>
          <p:cNvPr id="5" name="TextBox 4">
            <a:extLst>
              <a:ext uri="{FF2B5EF4-FFF2-40B4-BE49-F238E27FC236}">
                <a16:creationId xmlns:a16="http://schemas.microsoft.com/office/drawing/2014/main" id="{3EB80C10-0B3D-4C40-A584-CAEDA959B87A}"/>
              </a:ext>
            </a:extLst>
          </p:cNvPr>
          <p:cNvSpPr txBox="1"/>
          <p:nvPr/>
        </p:nvSpPr>
        <p:spPr>
          <a:xfrm>
            <a:off x="181583" y="1712605"/>
            <a:ext cx="11828834" cy="4708981"/>
          </a:xfrm>
          <a:prstGeom prst="rect">
            <a:avLst/>
          </a:prstGeom>
          <a:noFill/>
        </p:spPr>
        <p:txBody>
          <a:bodyPr wrap="square" rtlCol="0">
            <a:spAutoFit/>
          </a:bodyPr>
          <a:lstStyle/>
          <a:p>
            <a:r>
              <a:rPr lang="en-US" sz="2800" b="1" dirty="0">
                <a:solidFill>
                  <a:srgbClr val="3F6571"/>
                </a:solidFill>
                <a:latin typeface="Tw Cen MT" panose="020B0602020104020603" pitchFamily="34" charset="0"/>
              </a:rPr>
              <a:t>(34) TRANSITION SERVICES - The term 'transition services' means a </a:t>
            </a:r>
            <a:r>
              <a:rPr lang="en-US" sz="2800" b="1" u="sng" dirty="0">
                <a:solidFill>
                  <a:srgbClr val="3F6571"/>
                </a:solidFill>
                <a:latin typeface="Tw Cen MT" panose="020B0602020104020603" pitchFamily="34" charset="0"/>
              </a:rPr>
              <a:t>coordinated set of activities </a:t>
            </a:r>
            <a:r>
              <a:rPr lang="en-US" sz="2800" b="1" dirty="0">
                <a:solidFill>
                  <a:srgbClr val="3F6571"/>
                </a:solidFill>
                <a:latin typeface="Tw Cen MT" panose="020B0602020104020603" pitchFamily="34" charset="0"/>
              </a:rPr>
              <a:t>for a child with a disability that --</a:t>
            </a:r>
            <a:br>
              <a:rPr lang="en-US" sz="2400" b="1" dirty="0">
                <a:solidFill>
                  <a:srgbClr val="3F6571"/>
                </a:solidFill>
                <a:latin typeface="Tw Cen MT" panose="020B0602020104020603" pitchFamily="34" charset="0"/>
              </a:rPr>
            </a:br>
            <a:r>
              <a:rPr lang="en-US" sz="2800" b="1" dirty="0">
                <a:solidFill>
                  <a:srgbClr val="3F6571"/>
                </a:solidFill>
                <a:latin typeface="Tw Cen MT" panose="020B0602020104020603" pitchFamily="34" charset="0"/>
              </a:rPr>
              <a:t>(A) is designed to be a </a:t>
            </a:r>
            <a:r>
              <a:rPr lang="en-US" sz="2800" b="1" u="sng" dirty="0">
                <a:solidFill>
                  <a:srgbClr val="3F6571"/>
                </a:solidFill>
                <a:latin typeface="Tw Cen MT" panose="020B0602020104020603" pitchFamily="34" charset="0"/>
              </a:rPr>
              <a:t>results-oriented process</a:t>
            </a:r>
            <a:r>
              <a:rPr lang="en-US" sz="2800" b="1" dirty="0">
                <a:solidFill>
                  <a:srgbClr val="3F6571"/>
                </a:solidFill>
                <a:latin typeface="Tw Cen MT" panose="020B0602020104020603" pitchFamily="34" charset="0"/>
              </a:rPr>
              <a:t>, that is focused on </a:t>
            </a:r>
            <a:r>
              <a:rPr lang="en-US" sz="2800" b="1" u="sng" dirty="0">
                <a:solidFill>
                  <a:srgbClr val="3F6571"/>
                </a:solidFill>
                <a:latin typeface="Tw Cen MT" panose="020B0602020104020603" pitchFamily="34" charset="0"/>
              </a:rPr>
              <a:t>improving the academic and functional achievement</a:t>
            </a:r>
            <a:r>
              <a:rPr lang="en-US" sz="2800" b="1" dirty="0">
                <a:solidFill>
                  <a:srgbClr val="3F6571"/>
                </a:solidFill>
                <a:latin typeface="Tw Cen MT" panose="020B0602020104020603" pitchFamily="34" charset="0"/>
              </a:rPr>
              <a:t> of the child with a disability to </a:t>
            </a:r>
            <a:r>
              <a:rPr lang="en-US" sz="2800" b="1" u="sng" dirty="0">
                <a:solidFill>
                  <a:srgbClr val="3F6571"/>
                </a:solidFill>
                <a:latin typeface="Tw Cen MT" panose="020B0602020104020603" pitchFamily="34" charset="0"/>
              </a:rPr>
              <a:t>facilitate</a:t>
            </a:r>
            <a:r>
              <a:rPr lang="en-US" sz="2800" b="1" dirty="0">
                <a:solidFill>
                  <a:srgbClr val="3F6571"/>
                </a:solidFill>
                <a:latin typeface="Tw Cen MT" panose="020B0602020104020603" pitchFamily="34" charset="0"/>
              </a:rPr>
              <a:t> the child's </a:t>
            </a:r>
            <a:r>
              <a:rPr lang="en-US" sz="2800" b="1" u="sng" dirty="0">
                <a:solidFill>
                  <a:srgbClr val="3F6571"/>
                </a:solidFill>
                <a:latin typeface="Tw Cen MT" panose="020B0602020104020603" pitchFamily="34" charset="0"/>
              </a:rPr>
              <a:t>movement from school to post-school activities</a:t>
            </a:r>
            <a:r>
              <a:rPr lang="en-US" sz="2800" b="1" dirty="0">
                <a:solidFill>
                  <a:srgbClr val="3F6571"/>
                </a:solidFill>
                <a:latin typeface="Tw Cen MT" panose="020B0602020104020603" pitchFamily="34" charset="0"/>
              </a:rPr>
              <a:t>, including post-secondary education, vocational education, integrated employment (including supported employment), continuing and adult education, adult services, </a:t>
            </a:r>
            <a:r>
              <a:rPr lang="en-US" sz="2800" b="1" u="sng" dirty="0">
                <a:solidFill>
                  <a:srgbClr val="3F6571"/>
                </a:solidFill>
                <a:latin typeface="Tw Cen MT" panose="020B0602020104020603" pitchFamily="34" charset="0"/>
              </a:rPr>
              <a:t>independent living,</a:t>
            </a:r>
            <a:r>
              <a:rPr lang="en-US" sz="2800" b="1" dirty="0">
                <a:solidFill>
                  <a:srgbClr val="3F6571"/>
                </a:solidFill>
                <a:latin typeface="Tw Cen MT" panose="020B0602020104020603" pitchFamily="34" charset="0"/>
              </a:rPr>
              <a:t> or community participation;</a:t>
            </a:r>
          </a:p>
          <a:p>
            <a:endParaRPr lang="en-US" sz="1000" b="1" dirty="0">
              <a:solidFill>
                <a:srgbClr val="3F6571"/>
              </a:solidFill>
              <a:latin typeface="Tw Cen MT" panose="020B0602020104020603" pitchFamily="34" charset="0"/>
            </a:endParaRPr>
          </a:p>
          <a:p>
            <a:br>
              <a:rPr lang="en-US" sz="1000" b="1" dirty="0">
                <a:solidFill>
                  <a:srgbClr val="3F6571"/>
                </a:solidFill>
                <a:latin typeface="Tw Cen MT" panose="020B0602020104020603" pitchFamily="34" charset="0"/>
              </a:rPr>
            </a:br>
            <a:r>
              <a:rPr lang="en-US" sz="2800" b="1" dirty="0">
                <a:solidFill>
                  <a:srgbClr val="3F6571"/>
                </a:solidFill>
                <a:latin typeface="Tw Cen MT" panose="020B0602020104020603" pitchFamily="34" charset="0"/>
              </a:rPr>
              <a:t>(B) is based on the individual child’s needs, </a:t>
            </a:r>
            <a:r>
              <a:rPr lang="en-US" sz="2800" b="1" u="sng" dirty="0">
                <a:solidFill>
                  <a:srgbClr val="3F6571"/>
                </a:solidFill>
                <a:latin typeface="Tw Cen MT" panose="020B0602020104020603" pitchFamily="34" charset="0"/>
              </a:rPr>
              <a:t>taking into account</a:t>
            </a:r>
            <a:r>
              <a:rPr lang="en-US" sz="2800" b="1" dirty="0">
                <a:solidFill>
                  <a:srgbClr val="3F6571"/>
                </a:solidFill>
                <a:latin typeface="Tw Cen MT" panose="020B0602020104020603" pitchFamily="34" charset="0"/>
              </a:rPr>
              <a:t> the child's</a:t>
            </a:r>
            <a:r>
              <a:rPr lang="en-US" sz="2800" b="1" u="sng" dirty="0">
                <a:solidFill>
                  <a:srgbClr val="3F6571"/>
                </a:solidFill>
                <a:latin typeface="Tw Cen MT" panose="020B0602020104020603" pitchFamily="34" charset="0"/>
              </a:rPr>
              <a:t> strengths, preferences, and interests </a:t>
            </a:r>
            <a:r>
              <a:rPr lang="en-US" sz="2800" b="1" dirty="0">
                <a:solidFill>
                  <a:srgbClr val="3F6571"/>
                </a:solidFill>
                <a:latin typeface="Tw Cen MT" panose="020B0602020104020603" pitchFamily="34" charset="0"/>
              </a:rPr>
              <a:t>. . . " </a:t>
            </a:r>
          </a:p>
        </p:txBody>
      </p:sp>
      <p:sp>
        <p:nvSpPr>
          <p:cNvPr id="6" name="object 2">
            <a:extLst>
              <a:ext uri="{FF2B5EF4-FFF2-40B4-BE49-F238E27FC236}">
                <a16:creationId xmlns:a16="http://schemas.microsoft.com/office/drawing/2014/main" id="{E6064F4A-EA6A-4647-9789-79AFDFE8C48B}"/>
              </a:ext>
            </a:extLst>
          </p:cNvPr>
          <p:cNvSpPr/>
          <p:nvPr/>
        </p:nvSpPr>
        <p:spPr>
          <a:xfrm>
            <a:off x="0" y="-61238"/>
            <a:ext cx="12191999" cy="1435034"/>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2B7CC4DE-844C-49DC-A39D-7AAFE2653C14}"/>
              </a:ext>
            </a:extLst>
          </p:cNvPr>
          <p:cNvCxnSpPr>
            <a:cxnSpLocks/>
          </p:cNvCxnSpPr>
          <p:nvPr/>
        </p:nvCxnSpPr>
        <p:spPr>
          <a:xfrm>
            <a:off x="-9831" y="1373797"/>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56FB449-EBE2-443B-BC1E-80EA850C05DA}"/>
              </a:ext>
            </a:extLst>
          </p:cNvPr>
          <p:cNvSpPr txBox="1"/>
          <p:nvPr/>
        </p:nvSpPr>
        <p:spPr>
          <a:xfrm>
            <a:off x="1" y="-31613"/>
            <a:ext cx="12192000" cy="1015663"/>
          </a:xfrm>
          <a:prstGeom prst="rect">
            <a:avLst/>
          </a:prstGeom>
          <a:noFill/>
        </p:spPr>
        <p:txBody>
          <a:bodyPr wrap="square" rtlCol="0">
            <a:spAutoFit/>
          </a:bodyPr>
          <a:lstStyle/>
          <a:p>
            <a:pPr algn="ctr"/>
            <a:endParaRPr lang="en-US" sz="1600" b="1" dirty="0">
              <a:solidFill>
                <a:schemeClr val="bg1"/>
              </a:solidFill>
              <a:latin typeface="Tw Cen MT" panose="020B0602020104020603" pitchFamily="34" charset="0"/>
            </a:endParaRPr>
          </a:p>
          <a:p>
            <a:r>
              <a:rPr lang="en-US" sz="4200" b="1" dirty="0">
                <a:solidFill>
                  <a:schemeClr val="bg1"/>
                </a:solidFill>
                <a:latin typeface="Tw Cen MT" panose="020B0602020104020603" pitchFamily="34" charset="0"/>
              </a:rPr>
              <a:t> Individuals with Disabilities Education Act </a:t>
            </a:r>
            <a:r>
              <a:rPr lang="en-US" sz="3000" b="1" dirty="0">
                <a:solidFill>
                  <a:schemeClr val="bg1"/>
                </a:solidFill>
                <a:latin typeface="Tw Cen MT" panose="020B0602020104020603" pitchFamily="34" charset="0"/>
              </a:rPr>
              <a:t>(IDEA 2004)</a:t>
            </a:r>
          </a:p>
        </p:txBody>
      </p:sp>
    </p:spTree>
    <p:extLst>
      <p:ext uri="{BB962C8B-B14F-4D97-AF65-F5344CB8AC3E}">
        <p14:creationId xmlns:p14="http://schemas.microsoft.com/office/powerpoint/2010/main" val="3788221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A935C7-2599-4560-823C-2763887121D7}"/>
              </a:ext>
            </a:extLst>
          </p:cNvPr>
          <p:cNvSpPr>
            <a:spLocks noGrp="1"/>
          </p:cNvSpPr>
          <p:nvPr>
            <p:ph idx="1"/>
          </p:nvPr>
        </p:nvSpPr>
        <p:spPr>
          <a:xfrm>
            <a:off x="609600" y="2041661"/>
            <a:ext cx="7678366" cy="4525963"/>
          </a:xfrm>
        </p:spPr>
        <p:txBody>
          <a:bodyPr>
            <a:normAutofit fontScale="92500" lnSpcReduction="20000"/>
          </a:bodyPr>
          <a:lstStyle/>
          <a:p>
            <a:pPr>
              <a:lnSpc>
                <a:spcPct val="90000"/>
              </a:lnSpc>
              <a:defRPr/>
            </a:pPr>
            <a:r>
              <a:rPr lang="en-US" sz="3600" b="1" dirty="0">
                <a:solidFill>
                  <a:srgbClr val="3F6571"/>
                </a:solidFill>
                <a:latin typeface="Tw Cen MT" panose="020B0602020104020603" pitchFamily="34" charset="0"/>
                <a:cs typeface="Times New Roman" panose="02020603050405020304" pitchFamily="18" charset="0"/>
              </a:rPr>
              <a:t>When the child reaches the </a:t>
            </a:r>
            <a:r>
              <a:rPr lang="en-US" sz="3600" b="1" u="sng" dirty="0">
                <a:solidFill>
                  <a:srgbClr val="3F6571"/>
                </a:solidFill>
                <a:latin typeface="Tw Cen MT" panose="020B0602020104020603" pitchFamily="34" charset="0"/>
                <a:cs typeface="Times New Roman" panose="02020603050405020304" pitchFamily="18" charset="0"/>
              </a:rPr>
              <a:t>age of majority</a:t>
            </a:r>
            <a:r>
              <a:rPr lang="en-US" sz="3600" b="1" dirty="0">
                <a:solidFill>
                  <a:srgbClr val="3F6571"/>
                </a:solidFill>
                <a:latin typeface="Tw Cen MT" panose="020B0602020104020603" pitchFamily="34" charset="0"/>
                <a:cs typeface="Times New Roman" panose="02020603050405020304" pitchFamily="18" charset="0"/>
              </a:rPr>
              <a:t>, rights accorded to parents are to transfer to the child.</a:t>
            </a:r>
          </a:p>
          <a:p>
            <a:pPr>
              <a:lnSpc>
                <a:spcPct val="90000"/>
              </a:lnSpc>
              <a:defRPr/>
            </a:pPr>
            <a:endParaRPr lang="en-US" sz="3600" b="1" dirty="0">
              <a:solidFill>
                <a:srgbClr val="3F6571"/>
              </a:solidFill>
              <a:latin typeface="Tw Cen MT" panose="020B0602020104020603" pitchFamily="34" charset="0"/>
              <a:cs typeface="Times New Roman" panose="02020603050405020304" pitchFamily="18" charset="0"/>
            </a:endParaRPr>
          </a:p>
          <a:p>
            <a:pPr>
              <a:lnSpc>
                <a:spcPct val="90000"/>
              </a:lnSpc>
              <a:defRPr/>
            </a:pPr>
            <a:r>
              <a:rPr lang="en-US" sz="3600" b="1" dirty="0">
                <a:solidFill>
                  <a:srgbClr val="3F6571"/>
                </a:solidFill>
                <a:latin typeface="Tw Cen MT" panose="020B0602020104020603" pitchFamily="34" charset="0"/>
                <a:cs typeface="Times New Roman" panose="02020603050405020304" pitchFamily="18" charset="0"/>
              </a:rPr>
              <a:t>Parents and the child are to receive </a:t>
            </a:r>
            <a:r>
              <a:rPr lang="en-US" sz="3600" b="1" u="sng" dirty="0">
                <a:solidFill>
                  <a:srgbClr val="3F6571"/>
                </a:solidFill>
                <a:latin typeface="Tw Cen MT" panose="020B0602020104020603" pitchFamily="34" charset="0"/>
                <a:cs typeface="Times New Roman" panose="02020603050405020304" pitchFamily="18" charset="0"/>
              </a:rPr>
              <a:t>notice of this transfer</a:t>
            </a:r>
            <a:r>
              <a:rPr lang="en-US" sz="3600" b="1" dirty="0">
                <a:solidFill>
                  <a:srgbClr val="FF0000"/>
                </a:solidFill>
                <a:latin typeface="Tw Cen MT" panose="020B0602020104020603" pitchFamily="34" charset="0"/>
                <a:cs typeface="Times New Roman" panose="02020603050405020304" pitchFamily="18" charset="0"/>
              </a:rPr>
              <a:t> </a:t>
            </a:r>
            <a:r>
              <a:rPr lang="en-US" sz="3600" b="1" dirty="0">
                <a:solidFill>
                  <a:srgbClr val="3F6571"/>
                </a:solidFill>
                <a:latin typeface="Tw Cen MT" panose="020B0602020104020603" pitchFamily="34" charset="0"/>
                <a:cs typeface="Times New Roman" panose="02020603050405020304" pitchFamily="18" charset="0"/>
              </a:rPr>
              <a:t>no later than one year prior to the child reaching the age of majority.</a:t>
            </a:r>
          </a:p>
          <a:p>
            <a:pPr indent="0">
              <a:lnSpc>
                <a:spcPct val="90000"/>
              </a:lnSpc>
              <a:buNone/>
              <a:defRPr/>
            </a:pPr>
            <a:r>
              <a:rPr lang="en-US" b="1" dirty="0">
                <a:solidFill>
                  <a:srgbClr val="3F6571"/>
                </a:solidFill>
                <a:latin typeface="Tw Cen MT" panose="020B0602020104020603" pitchFamily="34" charset="0"/>
                <a:cs typeface="Times New Roman" panose="02020603050405020304" pitchFamily="18" charset="0"/>
              </a:rPr>
              <a:t> 		                                                                                               								            </a:t>
            </a:r>
            <a:r>
              <a:rPr lang="en-US" sz="2000" b="1" dirty="0">
                <a:solidFill>
                  <a:srgbClr val="3F6571"/>
                </a:solidFill>
                <a:latin typeface="Tw Cen MT" panose="020B0602020104020603" pitchFamily="34" charset="0"/>
                <a:cs typeface="Times New Roman" panose="02020603050405020304" pitchFamily="18" charset="0"/>
              </a:rPr>
              <a:t>Sections 614 &amp; 615 </a:t>
            </a:r>
          </a:p>
          <a:p>
            <a:endParaRPr lang="en-US" dirty="0">
              <a:latin typeface="Times New Roman" panose="02020603050405020304" pitchFamily="18" charset="0"/>
              <a:cs typeface="Times New Roman" panose="02020603050405020304" pitchFamily="18" charset="0"/>
            </a:endParaRPr>
          </a:p>
        </p:txBody>
      </p:sp>
      <p:pic>
        <p:nvPicPr>
          <p:cNvPr id="4" name="Picture 7">
            <a:extLst>
              <a:ext uri="{FF2B5EF4-FFF2-40B4-BE49-F238E27FC236}">
                <a16:creationId xmlns:a16="http://schemas.microsoft.com/office/drawing/2014/main" id="{8D077927-F2FB-45C0-AECA-1E6020C74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966" y="3375705"/>
            <a:ext cx="2614665" cy="2700053"/>
          </a:xfrm>
          <a:prstGeom prst="rect">
            <a:avLst/>
          </a:prstGeom>
          <a:noFill/>
          <a:ln w="76200">
            <a:solidFill>
              <a:schemeClr val="accent4">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ject 2">
            <a:extLst>
              <a:ext uri="{FF2B5EF4-FFF2-40B4-BE49-F238E27FC236}">
                <a16:creationId xmlns:a16="http://schemas.microsoft.com/office/drawing/2014/main" id="{CFB06CBE-B1C6-483A-B2C0-9CFE9F7CECF7}"/>
              </a:ext>
            </a:extLst>
          </p:cNvPr>
          <p:cNvSpPr/>
          <p:nvPr/>
        </p:nvSpPr>
        <p:spPr>
          <a:xfrm>
            <a:off x="0" y="-61238"/>
            <a:ext cx="12297081" cy="1403321"/>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8A5186AC-A863-45CC-A55E-ED4D40F2C77B}"/>
              </a:ext>
            </a:extLst>
          </p:cNvPr>
          <p:cNvCxnSpPr>
            <a:cxnSpLocks/>
          </p:cNvCxnSpPr>
          <p:nvPr/>
        </p:nvCxnSpPr>
        <p:spPr>
          <a:xfrm>
            <a:off x="-11575" y="1355149"/>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491FDC-F9BE-464C-99AE-CE90F6008362}"/>
              </a:ext>
            </a:extLst>
          </p:cNvPr>
          <p:cNvSpPr>
            <a:spLocks noGrp="1"/>
          </p:cNvSpPr>
          <p:nvPr>
            <p:ph type="title"/>
          </p:nvPr>
        </p:nvSpPr>
        <p:spPr>
          <a:xfrm>
            <a:off x="376518" y="137280"/>
            <a:ext cx="11813738" cy="1153638"/>
          </a:xfrm>
        </p:spPr>
        <p:txBody>
          <a:bodyPr>
            <a:normAutofit/>
          </a:bodyPr>
          <a:lstStyle/>
          <a:p>
            <a:pPr algn="ctr"/>
            <a:r>
              <a:rPr lang="en-US" b="1" dirty="0">
                <a:solidFill>
                  <a:schemeClr val="bg1"/>
                </a:solidFill>
                <a:latin typeface="Tw Cen MT" panose="020B0602020104020603" pitchFamily="34" charset="0"/>
                <a:cs typeface="Times New Roman" panose="02020603050405020304" pitchFamily="18" charset="0"/>
              </a:rPr>
              <a:t>IDEA: Age of Majority –Transfer of Rights</a:t>
            </a:r>
          </a:p>
        </p:txBody>
      </p:sp>
    </p:spTree>
    <p:extLst>
      <p:ext uri="{BB962C8B-B14F-4D97-AF65-F5344CB8AC3E}">
        <p14:creationId xmlns:p14="http://schemas.microsoft.com/office/powerpoint/2010/main" val="956686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9DB1B76-3DAA-4A90-A137-C8052533DE08}"/>
              </a:ext>
            </a:extLst>
          </p:cNvPr>
          <p:cNvSpPr txBox="1">
            <a:spLocks/>
          </p:cNvSpPr>
          <p:nvPr/>
        </p:nvSpPr>
        <p:spPr>
          <a:xfrm>
            <a:off x="881575" y="2655422"/>
            <a:ext cx="10864948" cy="428490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endParaRPr lang="en-US" sz="3900" b="1" dirty="0">
              <a:solidFill>
                <a:srgbClr val="3F6571"/>
              </a:solidFill>
              <a:latin typeface="Times New Roman" panose="02020603050405020304" pitchFamily="18" charset="0"/>
              <a:cs typeface="Times New Roman" panose="02020603050405020304" pitchFamily="18" charset="0"/>
            </a:endParaRPr>
          </a:p>
          <a:p>
            <a:pPr>
              <a:lnSpc>
                <a:spcPct val="80000"/>
              </a:lnSpc>
              <a:defRPr/>
            </a:pPr>
            <a:r>
              <a:rPr lang="en-US" sz="3900" b="1" dirty="0">
                <a:solidFill>
                  <a:srgbClr val="3F6571"/>
                </a:solidFill>
                <a:latin typeface="Tw Cen MT" panose="020B0602020104020603" pitchFamily="34" charset="0"/>
                <a:cs typeface="Times New Roman" panose="02020603050405020304" pitchFamily="18" charset="0"/>
              </a:rPr>
              <a:t>Determined to be incompetent by State law, or </a:t>
            </a:r>
          </a:p>
          <a:p>
            <a:pPr marL="0" indent="0">
              <a:lnSpc>
                <a:spcPct val="80000"/>
              </a:lnSpc>
              <a:buNone/>
              <a:defRPr/>
            </a:pPr>
            <a:endParaRPr lang="en-US" sz="1200" b="1" dirty="0">
              <a:solidFill>
                <a:srgbClr val="3F6571"/>
              </a:solidFill>
              <a:latin typeface="Tw Cen MT" panose="020B0602020104020603" pitchFamily="34" charset="0"/>
              <a:cs typeface="Times New Roman" panose="02020603050405020304" pitchFamily="18" charset="0"/>
            </a:endParaRPr>
          </a:p>
          <a:p>
            <a:pPr>
              <a:lnSpc>
                <a:spcPct val="80000"/>
              </a:lnSpc>
              <a:defRPr/>
            </a:pPr>
            <a:r>
              <a:rPr lang="en-US" sz="3900" b="1" dirty="0">
                <a:solidFill>
                  <a:srgbClr val="3F6571"/>
                </a:solidFill>
                <a:latin typeface="Tw Cen MT" panose="020B0602020104020603" pitchFamily="34" charset="0"/>
                <a:cs typeface="Times New Roman" panose="02020603050405020304" pitchFamily="18" charset="0"/>
              </a:rPr>
              <a:t>Considered unable to provide informed consent.</a:t>
            </a:r>
          </a:p>
          <a:p>
            <a:pPr>
              <a:lnSpc>
                <a:spcPct val="80000"/>
              </a:lnSpc>
              <a:defRPr/>
            </a:pPr>
            <a:endParaRPr lang="en-US" sz="1200" b="1" dirty="0">
              <a:solidFill>
                <a:srgbClr val="3F6571"/>
              </a:solidFill>
              <a:latin typeface="Tw Cen MT" panose="020B0602020104020603" pitchFamily="34" charset="0"/>
              <a:cs typeface="Times New Roman" panose="02020603050405020304" pitchFamily="18" charset="0"/>
            </a:endParaRPr>
          </a:p>
          <a:p>
            <a:pPr>
              <a:defRPr/>
            </a:pPr>
            <a:r>
              <a:rPr lang="en-US" sz="3900" b="1" dirty="0">
                <a:solidFill>
                  <a:srgbClr val="3F6571"/>
                </a:solidFill>
                <a:latin typeface="Tw Cen MT" panose="020B0602020104020603" pitchFamily="34" charset="0"/>
                <a:cs typeface="Times New Roman" panose="02020603050405020304" pitchFamily="18" charset="0"/>
              </a:rPr>
              <a:t>In these cases, the State is to establish procedures for appointing someone to represent the educational interests of the student.           </a:t>
            </a:r>
          </a:p>
          <a:p>
            <a:pPr marL="0" indent="0">
              <a:buNone/>
              <a:defRPr/>
            </a:pPr>
            <a:r>
              <a:rPr lang="en-US" sz="3900" b="1" dirty="0">
                <a:solidFill>
                  <a:srgbClr val="3F6571"/>
                </a:solidFill>
                <a:latin typeface="Tw Cen MT" panose="020B0602020104020603" pitchFamily="34" charset="0"/>
                <a:cs typeface="Times New Roman" panose="02020603050405020304" pitchFamily="18" charset="0"/>
              </a:rPr>
              <a:t>											 						Sections 614 and 615</a:t>
            </a:r>
          </a:p>
          <a:p>
            <a:pPr marL="0" indent="0">
              <a:buFont typeface="Arial" panose="020B0604020202020204" pitchFamily="34" charset="0"/>
              <a:buNone/>
            </a:pPr>
            <a:endParaRPr lang="en-US" dirty="0">
              <a:solidFill>
                <a:srgbClr val="6596A3"/>
              </a:solidFill>
            </a:endParaRPr>
          </a:p>
        </p:txBody>
      </p:sp>
      <p:sp>
        <p:nvSpPr>
          <p:cNvPr id="3" name="Title 1">
            <a:extLst>
              <a:ext uri="{FF2B5EF4-FFF2-40B4-BE49-F238E27FC236}">
                <a16:creationId xmlns:a16="http://schemas.microsoft.com/office/drawing/2014/main" id="{66D8BB17-9E24-478D-99D0-EE3BB90408AD}"/>
              </a:ext>
            </a:extLst>
          </p:cNvPr>
          <p:cNvSpPr txBox="1">
            <a:spLocks/>
          </p:cNvSpPr>
          <p:nvPr/>
        </p:nvSpPr>
        <p:spPr>
          <a:xfrm>
            <a:off x="838199" y="1602230"/>
            <a:ext cx="1090832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3F6571"/>
                </a:solidFill>
                <a:latin typeface="Tw Cen MT" panose="020B0602020104020603" pitchFamily="34" charset="0"/>
                <a:cs typeface="Times New Roman" panose="02020603050405020304" pitchFamily="18" charset="0"/>
              </a:rPr>
              <a:t>The </a:t>
            </a:r>
            <a:r>
              <a:rPr lang="en-US" b="1" u="sng" dirty="0">
                <a:solidFill>
                  <a:srgbClr val="3F6571"/>
                </a:solidFill>
                <a:latin typeface="Tw Cen MT" panose="020B0602020104020603" pitchFamily="34" charset="0"/>
                <a:cs typeface="Times New Roman" panose="02020603050405020304" pitchFamily="18" charset="0"/>
              </a:rPr>
              <a:t>right of transfer</a:t>
            </a:r>
            <a:r>
              <a:rPr lang="en-US" b="1" dirty="0">
                <a:solidFill>
                  <a:srgbClr val="3F6571"/>
                </a:solidFill>
                <a:latin typeface="Tw Cen MT" panose="020B0602020104020603" pitchFamily="34" charset="0"/>
                <a:cs typeface="Times New Roman" panose="02020603050405020304" pitchFamily="18" charset="0"/>
              </a:rPr>
              <a:t> is to occur for all students with disabilities, unless the student is:</a:t>
            </a:r>
            <a:endParaRPr lang="en-US" b="1" dirty="0">
              <a:solidFill>
                <a:srgbClr val="3F6571"/>
              </a:solidFill>
              <a:latin typeface="Tw Cen MT" panose="020B0602020104020603" pitchFamily="34" charset="0"/>
            </a:endParaRPr>
          </a:p>
        </p:txBody>
      </p:sp>
      <p:sp>
        <p:nvSpPr>
          <p:cNvPr id="4" name="object 2">
            <a:extLst>
              <a:ext uri="{FF2B5EF4-FFF2-40B4-BE49-F238E27FC236}">
                <a16:creationId xmlns:a16="http://schemas.microsoft.com/office/drawing/2014/main" id="{32FC8612-A673-4D17-86B8-232B1B494606}"/>
              </a:ext>
            </a:extLst>
          </p:cNvPr>
          <p:cNvSpPr/>
          <p:nvPr/>
        </p:nvSpPr>
        <p:spPr>
          <a:xfrm>
            <a:off x="0" y="-19453"/>
            <a:ext cx="12201831" cy="1395863"/>
          </a:xfrm>
          <a:prstGeom prst="rect">
            <a:avLst/>
          </a:prstGeom>
          <a:solidFill>
            <a:srgbClr val="3F6571"/>
          </a:solidFill>
        </p:spPr>
        <p:txBody>
          <a:bodyPr wrap="square" lIns="0" tIns="0" rIns="0" bIns="0" rtlCol="0"/>
          <a:lstStyle/>
          <a:p>
            <a:pPr algn="ctr"/>
            <a:endParaRPr lang="en-US" sz="1000" b="1" dirty="0">
              <a:solidFill>
                <a:srgbClr val="537F8B"/>
              </a:solidFill>
              <a:latin typeface="Tw Cen MT" panose="020B0602020104020603" pitchFamily="34" charset="0"/>
              <a:cs typeface="Calibri" panose="020F0502020204030204" pitchFamily="34" charset="0"/>
            </a:endParaRPr>
          </a:p>
          <a:p>
            <a:pPr algn="ctr"/>
            <a:endParaRPr lang="en-US" sz="1000" b="1" dirty="0">
              <a:solidFill>
                <a:srgbClr val="537F8B"/>
              </a:solidFill>
              <a:latin typeface="Tw Cen MT" panose="020B0602020104020603"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9457FFB3-2D1E-4955-81CF-90D97FE8CE13}"/>
              </a:ext>
            </a:extLst>
          </p:cNvPr>
          <p:cNvCxnSpPr>
            <a:cxnSpLocks/>
          </p:cNvCxnSpPr>
          <p:nvPr/>
        </p:nvCxnSpPr>
        <p:spPr>
          <a:xfrm>
            <a:off x="0" y="1360688"/>
            <a:ext cx="12224804" cy="1"/>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AFCEB34-6E45-4455-AB4B-52202EF5E3B8}"/>
              </a:ext>
            </a:extLst>
          </p:cNvPr>
          <p:cNvSpPr txBox="1"/>
          <p:nvPr/>
        </p:nvSpPr>
        <p:spPr>
          <a:xfrm>
            <a:off x="1926080" y="350199"/>
            <a:ext cx="8754894" cy="707886"/>
          </a:xfrm>
          <a:prstGeom prst="rect">
            <a:avLst/>
          </a:prstGeom>
          <a:noFill/>
        </p:spPr>
        <p:txBody>
          <a:bodyPr wrap="square" rtlCol="0">
            <a:spAutoFit/>
          </a:bodyPr>
          <a:lstStyle/>
          <a:p>
            <a:pPr algn="ctr"/>
            <a:r>
              <a:rPr lang="en-US" sz="4000" b="1" dirty="0">
                <a:solidFill>
                  <a:schemeClr val="bg1"/>
                </a:solidFill>
                <a:latin typeface="Tw Cen MT" panose="020B0602020104020603" pitchFamily="34" charset="0"/>
              </a:rPr>
              <a:t>Transferring Rights</a:t>
            </a:r>
          </a:p>
        </p:txBody>
      </p:sp>
    </p:spTree>
    <p:extLst>
      <p:ext uri="{BB962C8B-B14F-4D97-AF65-F5344CB8AC3E}">
        <p14:creationId xmlns:p14="http://schemas.microsoft.com/office/powerpoint/2010/main" val="1454553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A90EE5C-9B1C-401D-AB7B-C144C236DBB7}"/>
              </a:ext>
            </a:extLst>
          </p:cNvPr>
          <p:cNvSpPr txBox="1">
            <a:spLocks/>
          </p:cNvSpPr>
          <p:nvPr/>
        </p:nvSpPr>
        <p:spPr>
          <a:xfrm>
            <a:off x="909640" y="2267823"/>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3F6571"/>
                </a:solidFill>
                <a:latin typeface="Tw Cen MT" panose="020B0602020104020603" pitchFamily="34" charset="0"/>
              </a:rPr>
              <a:t>When official ‘Transition Planning’ begins as a part of School mandates – 16 years of age, or younger if applicable (IDEA)…</a:t>
            </a:r>
          </a:p>
          <a:p>
            <a:pPr marL="0" indent="0">
              <a:buFont typeface="Arial" panose="020B0604020202020204" pitchFamily="34" charset="0"/>
              <a:buNone/>
            </a:pPr>
            <a:endParaRPr lang="en-US" sz="3600" b="1" dirty="0">
              <a:solidFill>
                <a:srgbClr val="3F6571"/>
              </a:solidFill>
              <a:latin typeface="Tw Cen MT" panose="020B0602020104020603" pitchFamily="34" charset="0"/>
            </a:endParaRPr>
          </a:p>
          <a:p>
            <a:pPr marL="0" indent="0">
              <a:buFont typeface="Arial" panose="020B0604020202020204" pitchFamily="34" charset="0"/>
              <a:buNone/>
            </a:pPr>
            <a:r>
              <a:rPr lang="en-US" sz="3600" b="1" dirty="0">
                <a:solidFill>
                  <a:srgbClr val="3F6571"/>
                </a:solidFill>
                <a:latin typeface="Tw Cen MT" panose="020B0602020104020603" pitchFamily="34" charset="0"/>
              </a:rPr>
              <a:t>This is often when you, as an Educator, become involved and have a key role.</a:t>
            </a:r>
          </a:p>
        </p:txBody>
      </p:sp>
      <p:sp>
        <p:nvSpPr>
          <p:cNvPr id="3" name="object 2">
            <a:extLst>
              <a:ext uri="{FF2B5EF4-FFF2-40B4-BE49-F238E27FC236}">
                <a16:creationId xmlns:a16="http://schemas.microsoft.com/office/drawing/2014/main" id="{9B95AA46-F907-498A-86AB-308EA1479C86}"/>
              </a:ext>
            </a:extLst>
          </p:cNvPr>
          <p:cNvSpPr/>
          <p:nvPr/>
        </p:nvSpPr>
        <p:spPr>
          <a:xfrm>
            <a:off x="0" y="0"/>
            <a:ext cx="12201831" cy="1395863"/>
          </a:xfrm>
          <a:prstGeom prst="rect">
            <a:avLst/>
          </a:prstGeom>
          <a:solidFill>
            <a:srgbClr val="3F6571"/>
          </a:solidFill>
        </p:spPr>
        <p:txBody>
          <a:bodyPr wrap="square" lIns="0" tIns="0" rIns="0" bIns="0" rtlCol="0"/>
          <a:lstStyle/>
          <a:p>
            <a:pPr algn="ctr"/>
            <a:endParaRPr lang="en-US" sz="1000" b="1" dirty="0">
              <a:solidFill>
                <a:srgbClr val="537F8B"/>
              </a:solidFill>
              <a:latin typeface="Tw Cen MT" panose="020B0602020104020603" pitchFamily="34" charset="0"/>
              <a:cs typeface="Calibri" panose="020F0502020204030204" pitchFamily="34" charset="0"/>
            </a:endParaRPr>
          </a:p>
          <a:p>
            <a:pPr algn="ctr"/>
            <a:endParaRPr lang="en-US" sz="1000" b="1" dirty="0">
              <a:solidFill>
                <a:srgbClr val="537F8B"/>
              </a:solidFill>
              <a:latin typeface="Tw Cen MT" panose="020B0602020104020603"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43EDA07-001D-4F8F-ABB4-C5BD1852B203}"/>
              </a:ext>
            </a:extLst>
          </p:cNvPr>
          <p:cNvCxnSpPr>
            <a:cxnSpLocks/>
          </p:cNvCxnSpPr>
          <p:nvPr/>
        </p:nvCxnSpPr>
        <p:spPr>
          <a:xfrm>
            <a:off x="0" y="1360688"/>
            <a:ext cx="12224804" cy="1"/>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B4595D1-94DB-4D47-AF9C-C7179595AFE5}"/>
              </a:ext>
            </a:extLst>
          </p:cNvPr>
          <p:cNvSpPr txBox="1"/>
          <p:nvPr/>
        </p:nvSpPr>
        <p:spPr>
          <a:xfrm>
            <a:off x="1011677" y="369652"/>
            <a:ext cx="9883302" cy="707886"/>
          </a:xfrm>
          <a:prstGeom prst="rect">
            <a:avLst/>
          </a:prstGeom>
          <a:noFill/>
        </p:spPr>
        <p:txBody>
          <a:bodyPr wrap="square" rtlCol="0">
            <a:spAutoFit/>
          </a:bodyPr>
          <a:lstStyle/>
          <a:p>
            <a:r>
              <a:rPr lang="en-US" sz="4000" b="1" dirty="0">
                <a:solidFill>
                  <a:schemeClr val="bg1"/>
                </a:solidFill>
                <a:latin typeface="Tw Cen MT" panose="020B0602020104020603" pitchFamily="34" charset="0"/>
              </a:rPr>
              <a:t>When do you as Educators become involved?</a:t>
            </a:r>
          </a:p>
        </p:txBody>
      </p:sp>
    </p:spTree>
    <p:extLst>
      <p:ext uri="{BB962C8B-B14F-4D97-AF65-F5344CB8AC3E}">
        <p14:creationId xmlns:p14="http://schemas.microsoft.com/office/powerpoint/2010/main" val="218276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EFA359E-7637-4363-B7CC-A5FAA230C24D}"/>
              </a:ext>
            </a:extLst>
          </p:cNvPr>
          <p:cNvSpPr txBox="1"/>
          <p:nvPr/>
        </p:nvSpPr>
        <p:spPr>
          <a:xfrm>
            <a:off x="-53937" y="1465842"/>
            <a:ext cx="12178859" cy="5446366"/>
          </a:xfrm>
          <a:prstGeom prst="rect">
            <a:avLst/>
          </a:prstGeom>
          <a:solidFill>
            <a:schemeClr val="bg1">
              <a:alpha val="38000"/>
            </a:schemeClr>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A0786B99-3B3D-41EE-B795-575D43804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4305" y="1817855"/>
            <a:ext cx="3882376" cy="4742341"/>
          </a:xfrm>
          <a:prstGeom prst="rect">
            <a:avLst/>
          </a:prstGeom>
        </p:spPr>
      </p:pic>
      <p:sp>
        <p:nvSpPr>
          <p:cNvPr id="2" name="object 2">
            <a:extLst>
              <a:ext uri="{FF2B5EF4-FFF2-40B4-BE49-F238E27FC236}">
                <a16:creationId xmlns:a16="http://schemas.microsoft.com/office/drawing/2014/main" id="{9558C76F-8120-4DA9-BA24-B44DEA102AB8}"/>
              </a:ext>
            </a:extLst>
          </p:cNvPr>
          <p:cNvSpPr/>
          <p:nvPr/>
        </p:nvSpPr>
        <p:spPr>
          <a:xfrm>
            <a:off x="-28575" y="-58813"/>
            <a:ext cx="12228726" cy="1403321"/>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EF6C64A-DF08-4561-8D87-6103B8767803}"/>
              </a:ext>
            </a:extLst>
          </p:cNvPr>
          <p:cNvSpPr txBox="1"/>
          <p:nvPr/>
        </p:nvSpPr>
        <p:spPr>
          <a:xfrm>
            <a:off x="86998" y="223638"/>
            <a:ext cx="11997578" cy="984885"/>
          </a:xfrm>
          <a:prstGeom prst="rect">
            <a:avLst/>
          </a:prstGeom>
          <a:noFill/>
        </p:spPr>
        <p:txBody>
          <a:bodyPr wrap="square" rtlCol="0">
            <a:spAutoFit/>
          </a:bodyPr>
          <a:lstStyle/>
          <a:p>
            <a:pPr algn="ctr"/>
            <a:r>
              <a:rPr lang="en-US" sz="4000" b="1" dirty="0">
                <a:solidFill>
                  <a:schemeClr val="bg1"/>
                </a:solidFill>
                <a:latin typeface="Tw Cen MT" panose="020B0602020104020603" pitchFamily="34" charset="0"/>
                <a:cs typeface="Calibri" panose="020F0502020204030204" pitchFamily="34" charset="0"/>
              </a:rPr>
              <a:t>Why do you think someone might need a guardian?</a:t>
            </a:r>
          </a:p>
          <a:p>
            <a:endParaRPr lang="en-US" dirty="0"/>
          </a:p>
        </p:txBody>
      </p:sp>
      <p:sp>
        <p:nvSpPr>
          <p:cNvPr id="7" name="TextBox 6">
            <a:extLst>
              <a:ext uri="{FF2B5EF4-FFF2-40B4-BE49-F238E27FC236}">
                <a16:creationId xmlns:a16="http://schemas.microsoft.com/office/drawing/2014/main" id="{B40F8A7A-D0E5-4F96-9550-FA3BF12D84E3}"/>
              </a:ext>
            </a:extLst>
          </p:cNvPr>
          <p:cNvSpPr txBox="1"/>
          <p:nvPr/>
        </p:nvSpPr>
        <p:spPr>
          <a:xfrm>
            <a:off x="5186001" y="1886616"/>
            <a:ext cx="1701181" cy="2123658"/>
          </a:xfrm>
          <a:prstGeom prst="rect">
            <a:avLst/>
          </a:prstGeom>
          <a:solidFill>
            <a:schemeClr val="bg1"/>
          </a:solidFill>
          <a:ln>
            <a:noFill/>
          </a:ln>
        </p:spPr>
        <p:txBody>
          <a:bodyPr wrap="square" rtlCol="0">
            <a:spAutoFit/>
          </a:bodyPr>
          <a:lstStyle/>
          <a:p>
            <a:pPr algn="ctr"/>
            <a:r>
              <a:rPr lang="en-US" sz="2200" b="1" dirty="0">
                <a:solidFill>
                  <a:schemeClr val="bg1">
                    <a:lumMod val="50000"/>
                  </a:schemeClr>
                </a:solidFill>
                <a:latin typeface="Tw Cen MT" panose="020B0602020104020603" pitchFamily="34" charset="0"/>
                <a:cs typeface="Calibri" panose="020F0502020204030204" pitchFamily="34" charset="0"/>
              </a:rPr>
              <a:t>Why Do You Think Someone Might</a:t>
            </a:r>
          </a:p>
          <a:p>
            <a:pPr algn="ctr"/>
            <a:r>
              <a:rPr lang="en-US" sz="2200" b="1" dirty="0">
                <a:solidFill>
                  <a:schemeClr val="bg1">
                    <a:lumMod val="50000"/>
                  </a:schemeClr>
                </a:solidFill>
                <a:latin typeface="Tw Cen MT" panose="020B0602020104020603" pitchFamily="34" charset="0"/>
                <a:cs typeface="Calibri" panose="020F0502020204030204" pitchFamily="34" charset="0"/>
              </a:rPr>
              <a:t>Need a Guardian?</a:t>
            </a:r>
          </a:p>
        </p:txBody>
      </p:sp>
      <p:cxnSp>
        <p:nvCxnSpPr>
          <p:cNvPr id="10" name="Straight Connector 9">
            <a:extLst>
              <a:ext uri="{FF2B5EF4-FFF2-40B4-BE49-F238E27FC236}">
                <a16:creationId xmlns:a16="http://schemas.microsoft.com/office/drawing/2014/main" id="{53C71CC8-AA8C-4A2B-9A71-DBED3A0096D9}"/>
              </a:ext>
            </a:extLst>
          </p:cNvPr>
          <p:cNvCxnSpPr>
            <a:cxnSpLocks/>
          </p:cNvCxnSpPr>
          <p:nvPr/>
        </p:nvCxnSpPr>
        <p:spPr>
          <a:xfrm>
            <a:off x="0" y="1373083"/>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43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24F8D1B-95FC-458A-BD6A-58807E5BFE3C}"/>
              </a:ext>
            </a:extLst>
          </p:cNvPr>
          <p:cNvSpPr/>
          <p:nvPr/>
        </p:nvSpPr>
        <p:spPr>
          <a:xfrm>
            <a:off x="0" y="2"/>
            <a:ext cx="12201831" cy="1395863"/>
          </a:xfrm>
          <a:prstGeom prst="rect">
            <a:avLst/>
          </a:prstGeom>
          <a:solidFill>
            <a:srgbClr val="3F6571"/>
          </a:solidFill>
        </p:spPr>
        <p:txBody>
          <a:bodyPr wrap="square" lIns="0" tIns="0" rIns="0" bIns="0" rtlCol="0"/>
          <a:lstStyle/>
          <a:p>
            <a:pPr algn="ctr"/>
            <a:endParaRPr lang="en-US" sz="1000" b="1" dirty="0">
              <a:solidFill>
                <a:srgbClr val="537F8B"/>
              </a:solidFill>
              <a:latin typeface="Tw Cen MT" panose="020B0602020104020603" pitchFamily="34" charset="0"/>
              <a:cs typeface="Calibri" panose="020F0502020204030204" pitchFamily="34" charset="0"/>
            </a:endParaRPr>
          </a:p>
          <a:p>
            <a:pPr algn="ctr"/>
            <a:endParaRPr lang="en-US" sz="1000" b="1" dirty="0">
              <a:solidFill>
                <a:srgbClr val="537F8B"/>
              </a:solidFill>
              <a:latin typeface="Tw Cen MT" panose="020B0602020104020603"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8FF70C4E-E645-4A01-9748-95B9A2E3BB1F}"/>
              </a:ext>
            </a:extLst>
          </p:cNvPr>
          <p:cNvCxnSpPr>
            <a:cxnSpLocks/>
          </p:cNvCxnSpPr>
          <p:nvPr/>
        </p:nvCxnSpPr>
        <p:spPr>
          <a:xfrm>
            <a:off x="0" y="1415726"/>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1876B23-C5D7-478F-AE81-44B8287307FD}"/>
              </a:ext>
            </a:extLst>
          </p:cNvPr>
          <p:cNvSpPr txBox="1"/>
          <p:nvPr/>
        </p:nvSpPr>
        <p:spPr>
          <a:xfrm>
            <a:off x="1448973" y="187850"/>
            <a:ext cx="9062481" cy="1384995"/>
          </a:xfrm>
          <a:prstGeom prst="rect">
            <a:avLst/>
          </a:prstGeom>
          <a:noFill/>
        </p:spPr>
        <p:txBody>
          <a:bodyPr wrap="none" rtlCol="0">
            <a:spAutoFit/>
          </a:bodyPr>
          <a:lstStyle/>
          <a:p>
            <a:r>
              <a:rPr lang="en-US" sz="4800" b="1" dirty="0">
                <a:solidFill>
                  <a:schemeClr val="bg1"/>
                </a:solidFill>
                <a:latin typeface="Tw Cen MT" panose="020B0602020104020603" pitchFamily="34" charset="0"/>
                <a:cs typeface="Times New Roman" panose="02020603050405020304" pitchFamily="18" charset="0"/>
              </a:rPr>
              <a:t>Why did you become an Educator?</a:t>
            </a:r>
            <a:br>
              <a:rPr lang="en-US" b="1" dirty="0">
                <a:solidFill>
                  <a:schemeClr val="bg1"/>
                </a:solidFill>
                <a:latin typeface="Tw Cen MT" panose="020B0602020104020603" pitchFamily="34" charset="0"/>
                <a:cs typeface="Times New Roman" panose="02020603050405020304" pitchFamily="18" charset="0"/>
              </a:rPr>
            </a:br>
            <a:br>
              <a:rPr lang="en-US" b="1" dirty="0">
                <a:solidFill>
                  <a:schemeClr val="bg1"/>
                </a:solidFill>
                <a:latin typeface="Tw Cen MT" panose="020B0602020104020603" pitchFamily="34" charset="0"/>
                <a:cs typeface="Times New Roman" panose="02020603050405020304" pitchFamily="18" charset="0"/>
              </a:rPr>
            </a:br>
            <a:endParaRPr lang="en-US" dirty="0">
              <a:solidFill>
                <a:schemeClr val="bg1"/>
              </a:solidFill>
            </a:endParaRPr>
          </a:p>
        </p:txBody>
      </p:sp>
      <p:pic>
        <p:nvPicPr>
          <p:cNvPr id="5" name="Picture 4">
            <a:extLst>
              <a:ext uri="{FF2B5EF4-FFF2-40B4-BE49-F238E27FC236}">
                <a16:creationId xmlns:a16="http://schemas.microsoft.com/office/drawing/2014/main" id="{1D5269A0-E07D-4F7E-A37F-7D1EA7C4B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5943" y="1884167"/>
            <a:ext cx="3592285" cy="4571999"/>
          </a:xfrm>
          <a:prstGeom prst="rect">
            <a:avLst/>
          </a:prstGeom>
        </p:spPr>
      </p:pic>
      <p:sp>
        <p:nvSpPr>
          <p:cNvPr id="6" name="Rectangle 5">
            <a:extLst>
              <a:ext uri="{FF2B5EF4-FFF2-40B4-BE49-F238E27FC236}">
                <a16:creationId xmlns:a16="http://schemas.microsoft.com/office/drawing/2014/main" id="{9DA47AA7-2005-4630-8270-E13CEE95A350}"/>
              </a:ext>
            </a:extLst>
          </p:cNvPr>
          <p:cNvSpPr/>
          <p:nvPr/>
        </p:nvSpPr>
        <p:spPr>
          <a:xfrm>
            <a:off x="5817139" y="2509734"/>
            <a:ext cx="525293" cy="861774"/>
          </a:xfrm>
          <a:prstGeom prst="rect">
            <a:avLst/>
          </a:prstGeom>
        </p:spPr>
        <p:txBody>
          <a:bodyPr wrap="square">
            <a:spAutoFit/>
          </a:bodyPr>
          <a:lstStyle/>
          <a:p>
            <a:pPr algn="ctr"/>
            <a:r>
              <a:rPr lang="en-US" sz="5000" dirty="0">
                <a:latin typeface="Arial Black" panose="020B0A04020102020204" pitchFamily="34" charset="0"/>
                <a:cs typeface="Aharoni" panose="02010803020104030203" pitchFamily="2" charset="-79"/>
              </a:rPr>
              <a:t>?</a:t>
            </a:r>
          </a:p>
        </p:txBody>
      </p:sp>
    </p:spTree>
    <p:extLst>
      <p:ext uri="{BB962C8B-B14F-4D97-AF65-F5344CB8AC3E}">
        <p14:creationId xmlns:p14="http://schemas.microsoft.com/office/powerpoint/2010/main" val="1257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225570" y="1948543"/>
            <a:ext cx="8641762" cy="3724096"/>
          </a:xfrm>
          <a:prstGeom prst="rect">
            <a:avLst/>
          </a:prstGeom>
        </p:spPr>
        <p:txBody>
          <a:bodyPr wrap="square">
            <a:spAutoFit/>
          </a:bodyPr>
          <a:lstStyle/>
          <a:p>
            <a:r>
              <a:rPr lang="en-US" sz="3600" b="1" dirty="0">
                <a:solidFill>
                  <a:srgbClr val="3F6571"/>
                </a:solidFill>
                <a:latin typeface="Tw Cen MT" panose="020B0602020104020603" pitchFamily="34" charset="0"/>
                <a:cs typeface="Calibri" panose="020F0502020204030204" pitchFamily="34" charset="0"/>
              </a:rPr>
              <a:t>Concerns involving:</a:t>
            </a:r>
          </a:p>
          <a:p>
            <a:endParaRPr lang="en-US" sz="2000" b="1" dirty="0">
              <a:solidFill>
                <a:srgbClr val="3F6571"/>
              </a:solidFill>
              <a:latin typeface="Tw Cen MT" panose="020B0602020104020603" pitchFamily="34" charset="0"/>
              <a:cs typeface="Calibri" panose="020F0502020204030204" pitchFamily="34" charset="0"/>
            </a:endParaRPr>
          </a:p>
          <a:p>
            <a:pPr marL="571500" indent="-571500">
              <a:buFont typeface="Arial" panose="020B0604020202020204" pitchFamily="34" charset="0"/>
              <a:buChar char="•"/>
            </a:pPr>
            <a:r>
              <a:rPr lang="en-US" sz="3600" b="1" dirty="0">
                <a:solidFill>
                  <a:srgbClr val="3F6571"/>
                </a:solidFill>
                <a:latin typeface="Tw Cen MT" panose="020B0602020104020603" pitchFamily="34" charset="0"/>
                <a:cs typeface="Calibri" panose="020F0502020204030204" pitchFamily="34" charset="0"/>
              </a:rPr>
              <a:t>Safety</a:t>
            </a:r>
          </a:p>
          <a:p>
            <a:pPr marL="571500" indent="-571500">
              <a:buFont typeface="Arial" panose="020B0604020202020204" pitchFamily="34" charset="0"/>
              <a:buChar char="•"/>
            </a:pPr>
            <a:r>
              <a:rPr lang="en-US" sz="3600" b="1" dirty="0">
                <a:solidFill>
                  <a:srgbClr val="3F6571"/>
                </a:solidFill>
                <a:latin typeface="Tw Cen MT" panose="020B0602020104020603" pitchFamily="34" charset="0"/>
                <a:cs typeface="Calibri" panose="020F0502020204030204" pitchFamily="34" charset="0"/>
              </a:rPr>
              <a:t>Medical Decisions</a:t>
            </a:r>
          </a:p>
          <a:p>
            <a:pPr marL="571500" indent="-571500">
              <a:buFont typeface="Arial" panose="020B0604020202020204" pitchFamily="34" charset="0"/>
              <a:buChar char="•"/>
            </a:pPr>
            <a:r>
              <a:rPr lang="en-US" sz="3600" b="1" dirty="0">
                <a:solidFill>
                  <a:srgbClr val="3F6571"/>
                </a:solidFill>
                <a:latin typeface="Tw Cen MT" panose="020B0602020104020603" pitchFamily="34" charset="0"/>
                <a:cs typeface="Calibri" panose="020F0502020204030204" pitchFamily="34" charset="0"/>
              </a:rPr>
              <a:t>Finances</a:t>
            </a:r>
          </a:p>
          <a:p>
            <a:pPr marL="571500" indent="-571500">
              <a:buFont typeface="Arial" panose="020B0604020202020204" pitchFamily="34" charset="0"/>
              <a:buChar char="•"/>
            </a:pPr>
            <a:r>
              <a:rPr lang="en-US" sz="3600" b="1" dirty="0">
                <a:solidFill>
                  <a:srgbClr val="3F6571"/>
                </a:solidFill>
                <a:latin typeface="Tw Cen MT" panose="020B0602020104020603" pitchFamily="34" charset="0"/>
                <a:cs typeface="Calibri" panose="020F0502020204030204" pitchFamily="34" charset="0"/>
              </a:rPr>
              <a:t>Communication</a:t>
            </a:r>
          </a:p>
          <a:p>
            <a:pPr marL="571500" indent="-571500">
              <a:buFont typeface="Arial" panose="020B0604020202020204" pitchFamily="34" charset="0"/>
              <a:buChar char="•"/>
            </a:pPr>
            <a:r>
              <a:rPr lang="en-US" sz="3600" b="1" dirty="0">
                <a:solidFill>
                  <a:srgbClr val="3F6571"/>
                </a:solidFill>
                <a:latin typeface="Tw Cen MT" panose="020B0602020104020603" pitchFamily="34" charset="0"/>
                <a:cs typeface="Calibri" panose="020F0502020204030204" pitchFamily="34" charset="0"/>
              </a:rPr>
              <a:t>Sexuality</a:t>
            </a:r>
          </a:p>
        </p:txBody>
      </p:sp>
      <p:sp>
        <p:nvSpPr>
          <p:cNvPr id="3" name="object 2">
            <a:extLst>
              <a:ext uri="{FF2B5EF4-FFF2-40B4-BE49-F238E27FC236}">
                <a16:creationId xmlns:a16="http://schemas.microsoft.com/office/drawing/2014/main" id="{C38F0F4F-A37D-4048-AF64-83E90DC78FCB}"/>
              </a:ext>
            </a:extLst>
          </p:cNvPr>
          <p:cNvSpPr/>
          <p:nvPr/>
        </p:nvSpPr>
        <p:spPr>
          <a:xfrm>
            <a:off x="0" y="-58813"/>
            <a:ext cx="12192000" cy="1403321"/>
          </a:xfrm>
          <a:prstGeom prst="rect">
            <a:avLst/>
          </a:prstGeom>
          <a:solidFill>
            <a:srgbClr val="3F6571"/>
          </a:solidFill>
        </p:spPr>
        <p:txBody>
          <a:bodyPr wrap="square" lIns="0" tIns="0" rIns="0" bIns="0" rtlCol="0"/>
          <a:lstStyle/>
          <a:p>
            <a:pPr algn="ctr"/>
            <a:endParaRPr lang="en-US" sz="10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r>
              <a:rPr lang="en-US" sz="4400" b="1" dirty="0">
                <a:solidFill>
                  <a:schemeClr val="bg1"/>
                </a:solidFill>
                <a:latin typeface="Tw Cen MT" panose="020B0602020104020603" pitchFamily="34" charset="0"/>
                <a:cs typeface="Calibri" panose="020F0502020204030204" pitchFamily="34" charset="0"/>
              </a:rPr>
              <a:t>What are the main concerns with decision-making?</a:t>
            </a:r>
            <a:endParaRPr sz="4400" b="1" dirty="0">
              <a:solidFill>
                <a:schemeClr val="bg1"/>
              </a:solidFill>
              <a:latin typeface="Tw Cen MT" panose="020B0602020104020603"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D5766BE2-F866-4318-8519-F482F967AF30}"/>
              </a:ext>
            </a:extLst>
          </p:cNvPr>
          <p:cNvCxnSpPr>
            <a:cxnSpLocks/>
          </p:cNvCxnSpPr>
          <p:nvPr/>
        </p:nvCxnSpPr>
        <p:spPr>
          <a:xfrm>
            <a:off x="-11575" y="136826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1577" y="2942441"/>
            <a:ext cx="8660771" cy="2308324"/>
          </a:xfrm>
          <a:prstGeom prst="rect">
            <a:avLst/>
          </a:prstGeom>
        </p:spPr>
        <p:txBody>
          <a:bodyPr wrap="square">
            <a:spAutoFit/>
          </a:bodyPr>
          <a:lstStyle/>
          <a:p>
            <a:pPr algn="ctr"/>
            <a:r>
              <a:rPr lang="en-US" sz="3600" b="1" dirty="0">
                <a:solidFill>
                  <a:srgbClr val="3F6571"/>
                </a:solidFill>
                <a:latin typeface="Tw Cen MT" panose="020B0602020104020603" pitchFamily="34" charset="0"/>
              </a:rPr>
              <a:t>We all need supporters, helpers and consultants in our lives in order to make good decisions, whether we have a disability or not.</a:t>
            </a:r>
          </a:p>
        </p:txBody>
      </p:sp>
      <p:sp>
        <p:nvSpPr>
          <p:cNvPr id="3" name="object 2">
            <a:extLst>
              <a:ext uri="{FF2B5EF4-FFF2-40B4-BE49-F238E27FC236}">
                <a16:creationId xmlns:a16="http://schemas.microsoft.com/office/drawing/2014/main" id="{99B086D6-5977-4168-9779-6014544E184D}"/>
              </a:ext>
            </a:extLst>
          </p:cNvPr>
          <p:cNvSpPr/>
          <p:nvPr/>
        </p:nvSpPr>
        <p:spPr>
          <a:xfrm>
            <a:off x="0" y="0"/>
            <a:ext cx="12224804" cy="1403321"/>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AADB1688-E2D8-45A7-81F9-F40E92CD7CFB}"/>
              </a:ext>
            </a:extLst>
          </p:cNvPr>
          <p:cNvCxnSpPr>
            <a:cxnSpLocks/>
          </p:cNvCxnSpPr>
          <p:nvPr/>
        </p:nvCxnSpPr>
        <p:spPr>
          <a:xfrm>
            <a:off x="0" y="1420708"/>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2A96EE6-DE2D-4C1E-AA73-E678086FCFC9}"/>
              </a:ext>
            </a:extLst>
          </p:cNvPr>
          <p:cNvSpPr txBox="1"/>
          <p:nvPr/>
        </p:nvSpPr>
        <p:spPr>
          <a:xfrm>
            <a:off x="505838" y="350196"/>
            <a:ext cx="11303541" cy="769441"/>
          </a:xfrm>
          <a:prstGeom prst="rect">
            <a:avLst/>
          </a:prstGeom>
          <a:noFill/>
        </p:spPr>
        <p:txBody>
          <a:bodyPr wrap="square" rtlCol="0">
            <a:spAutoFit/>
          </a:bodyPr>
          <a:lstStyle/>
          <a:p>
            <a:r>
              <a:rPr lang="en-US" sz="4400" b="1" dirty="0">
                <a:solidFill>
                  <a:schemeClr val="bg1"/>
                </a:solidFill>
              </a:rPr>
              <a:t>What is Supported Decision-Making anyway?</a:t>
            </a:r>
          </a:p>
        </p:txBody>
      </p:sp>
    </p:spTree>
    <p:extLst>
      <p:ext uri="{BB962C8B-B14F-4D97-AF65-F5344CB8AC3E}">
        <p14:creationId xmlns:p14="http://schemas.microsoft.com/office/powerpoint/2010/main" val="1880681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A9851A2-B75F-4F51-97B9-D3B8D74DA9B0}"/>
              </a:ext>
            </a:extLst>
          </p:cNvPr>
          <p:cNvSpPr>
            <a:spLocks noGrp="1"/>
          </p:cNvSpPr>
          <p:nvPr>
            <p:ph type="title"/>
          </p:nvPr>
        </p:nvSpPr>
        <p:spPr>
          <a:xfrm>
            <a:off x="-47931" y="-56808"/>
            <a:ext cx="12306606" cy="1460500"/>
          </a:xfrm>
          <a:prstGeom prst="rect">
            <a:avLst/>
          </a:prstGeom>
          <a:solidFill>
            <a:srgbClr val="3C6D74"/>
          </a:solidFill>
        </p:spPr>
        <p:txBody>
          <a:bodyPr wrap="square" lIns="0" tIns="0" rIns="0" bIns="0" rtlCol="0">
            <a:normAutofit/>
          </a:bodyPr>
          <a:lstStyle/>
          <a:p>
            <a:pPr algn="ctr"/>
            <a:r>
              <a:rPr lang="en-US" b="1" dirty="0">
                <a:solidFill>
                  <a:schemeClr val="bg1"/>
                </a:solidFill>
                <a:latin typeface="Tw Cen MT" panose="020B0602020104020603" pitchFamily="34" charset="0"/>
              </a:rPr>
              <a:t>Supported Decision-Making</a:t>
            </a:r>
          </a:p>
        </p:txBody>
      </p:sp>
      <p:sp>
        <p:nvSpPr>
          <p:cNvPr id="3" name="Content Placeholder 2"/>
          <p:cNvSpPr>
            <a:spLocks noGrp="1"/>
          </p:cNvSpPr>
          <p:nvPr>
            <p:ph idx="1"/>
          </p:nvPr>
        </p:nvSpPr>
        <p:spPr>
          <a:xfrm>
            <a:off x="838200" y="2228969"/>
            <a:ext cx="10515600" cy="3813221"/>
          </a:xfrm>
        </p:spPr>
        <p:txBody>
          <a:bodyPr>
            <a:noAutofit/>
          </a:bodyPr>
          <a:lstStyle/>
          <a:p>
            <a:r>
              <a:rPr lang="en-US" sz="3600" b="1" i="1" dirty="0">
                <a:solidFill>
                  <a:srgbClr val="3F6571"/>
                </a:solidFill>
                <a:latin typeface="Tw Cen MT" panose="020B0602020104020603" pitchFamily="34" charset="0"/>
              </a:rPr>
              <a:t>Substituted</a:t>
            </a:r>
            <a:r>
              <a:rPr lang="en-US" sz="3600" b="1" dirty="0">
                <a:solidFill>
                  <a:srgbClr val="3F6571"/>
                </a:solidFill>
                <a:latin typeface="Tw Cen MT" panose="020B0602020104020603" pitchFamily="34" charset="0"/>
              </a:rPr>
              <a:t> decision-making = guardianship, which limits rights, choices and freedom</a:t>
            </a:r>
          </a:p>
          <a:p>
            <a:pPr marL="0" indent="0">
              <a:buNone/>
            </a:pPr>
            <a:endParaRPr lang="en-US" sz="3600" b="1" dirty="0">
              <a:solidFill>
                <a:srgbClr val="3F6571"/>
              </a:solidFill>
              <a:latin typeface="Tw Cen MT" panose="020B0602020104020603" pitchFamily="34" charset="0"/>
            </a:endParaRPr>
          </a:p>
          <a:p>
            <a:r>
              <a:rPr lang="en-US" sz="3600" b="1" i="1" dirty="0">
                <a:solidFill>
                  <a:srgbClr val="3F6571"/>
                </a:solidFill>
                <a:latin typeface="Tw Cen MT" panose="020B0602020104020603" pitchFamily="34" charset="0"/>
              </a:rPr>
              <a:t>Supported</a:t>
            </a:r>
            <a:r>
              <a:rPr lang="en-US" sz="3600" b="1" dirty="0">
                <a:solidFill>
                  <a:srgbClr val="3F6571"/>
                </a:solidFill>
                <a:latin typeface="Tw Cen MT" panose="020B0602020104020603" pitchFamily="34" charset="0"/>
              </a:rPr>
              <a:t> decision-making = a process that enables people with disabilities to retain and exercise their rights, and make and communicate choices in regard to personal and legal matters</a:t>
            </a:r>
          </a:p>
        </p:txBody>
      </p:sp>
      <p:cxnSp>
        <p:nvCxnSpPr>
          <p:cNvPr id="5" name="Straight Connector 4">
            <a:extLst>
              <a:ext uri="{FF2B5EF4-FFF2-40B4-BE49-F238E27FC236}">
                <a16:creationId xmlns:a16="http://schemas.microsoft.com/office/drawing/2014/main" id="{011643E5-4A37-44D8-B332-22477074C0C3}"/>
              </a:ext>
            </a:extLst>
          </p:cNvPr>
          <p:cNvCxnSpPr>
            <a:cxnSpLocks/>
          </p:cNvCxnSpPr>
          <p:nvPr/>
        </p:nvCxnSpPr>
        <p:spPr>
          <a:xfrm>
            <a:off x="0" y="142541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892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6F0A3E6-3222-4C88-9EAB-D1388F3F585C}"/>
              </a:ext>
            </a:extLst>
          </p:cNvPr>
          <p:cNvSpPr>
            <a:spLocks noGrp="1"/>
          </p:cNvSpPr>
          <p:nvPr>
            <p:ph idx="1"/>
          </p:nvPr>
        </p:nvSpPr>
        <p:spPr>
          <a:xfrm>
            <a:off x="838200" y="2693037"/>
            <a:ext cx="10515600" cy="3026829"/>
          </a:xfrm>
        </p:spPr>
        <p:txBody>
          <a:bodyPr>
            <a:normAutofit/>
          </a:bodyPr>
          <a:lstStyle/>
          <a:p>
            <a:pPr marL="0" indent="0">
              <a:buNone/>
            </a:pPr>
            <a:r>
              <a:rPr lang="en-US" sz="3600" b="1" dirty="0">
                <a:solidFill>
                  <a:srgbClr val="3F6571"/>
                </a:solidFill>
                <a:latin typeface="Tw Cen MT" panose="020B0602020104020603" pitchFamily="34" charset="0"/>
                <a:cs typeface="Times New Roman" panose="02020603050405020304" pitchFamily="18" charset="0"/>
              </a:rPr>
              <a:t>What Transition-Related Assessments do you work with?</a:t>
            </a:r>
          </a:p>
          <a:p>
            <a:pPr marL="0" indent="0">
              <a:buNone/>
            </a:pPr>
            <a:endParaRPr lang="en-US" sz="3600" b="1" dirty="0">
              <a:solidFill>
                <a:srgbClr val="3F6571"/>
              </a:solidFill>
              <a:latin typeface="Tw Cen MT" panose="020B0602020104020603" pitchFamily="34" charset="0"/>
              <a:cs typeface="Times New Roman" panose="02020603050405020304" pitchFamily="18" charset="0"/>
            </a:endParaRPr>
          </a:p>
          <a:p>
            <a:pPr marL="0" indent="0">
              <a:buNone/>
            </a:pPr>
            <a:r>
              <a:rPr lang="en-US" sz="3600" b="1" dirty="0">
                <a:solidFill>
                  <a:srgbClr val="3F6571"/>
                </a:solidFill>
                <a:latin typeface="Tw Cen MT" panose="020B0602020104020603" pitchFamily="34" charset="0"/>
                <a:cs typeface="Times New Roman" panose="02020603050405020304" pitchFamily="18" charset="0"/>
              </a:rPr>
              <a:t>To what extent are the results used and how?</a:t>
            </a:r>
          </a:p>
        </p:txBody>
      </p:sp>
      <p:sp>
        <p:nvSpPr>
          <p:cNvPr id="5" name="object 2">
            <a:extLst>
              <a:ext uri="{FF2B5EF4-FFF2-40B4-BE49-F238E27FC236}">
                <a16:creationId xmlns:a16="http://schemas.microsoft.com/office/drawing/2014/main" id="{35467B58-DADF-435D-8ADE-37227CD1F91A}"/>
              </a:ext>
            </a:extLst>
          </p:cNvPr>
          <p:cNvSpPr>
            <a:spLocks noGrp="1"/>
          </p:cNvSpPr>
          <p:nvPr>
            <p:ph type="title"/>
          </p:nvPr>
        </p:nvSpPr>
        <p:spPr>
          <a:xfrm>
            <a:off x="0" y="-43725"/>
            <a:ext cx="12192000" cy="1325563"/>
          </a:xfrm>
          <a:prstGeom prst="rect">
            <a:avLst/>
          </a:prstGeom>
          <a:solidFill>
            <a:srgbClr val="3F6571"/>
          </a:solidFill>
        </p:spPr>
        <p:txBody>
          <a:bodyPr wrap="square" lIns="0" tIns="0" rIns="0" bIns="0" rtlCol="0">
            <a:normAutofit/>
          </a:bodyPr>
          <a:lstStyle/>
          <a:p>
            <a:pPr algn="ctr"/>
            <a:r>
              <a:rPr lang="en-US" b="1" dirty="0">
                <a:solidFill>
                  <a:schemeClr val="bg1">
                    <a:lumMod val="95000"/>
                  </a:schemeClr>
                </a:solidFill>
                <a:latin typeface="Tw Cen MT" panose="020B0602020104020603" pitchFamily="34" charset="0"/>
              </a:rPr>
              <a:t>How are Transition Assessment Results used?</a:t>
            </a:r>
          </a:p>
        </p:txBody>
      </p:sp>
      <p:cxnSp>
        <p:nvCxnSpPr>
          <p:cNvPr id="6" name="Straight Connector 5">
            <a:extLst>
              <a:ext uri="{FF2B5EF4-FFF2-40B4-BE49-F238E27FC236}">
                <a16:creationId xmlns:a16="http://schemas.microsoft.com/office/drawing/2014/main" id="{3026423E-F227-4A0D-8FAC-EBD95991A312}"/>
              </a:ext>
            </a:extLst>
          </p:cNvPr>
          <p:cNvCxnSpPr>
            <a:cxnSpLocks/>
          </p:cNvCxnSpPr>
          <p:nvPr/>
        </p:nvCxnSpPr>
        <p:spPr>
          <a:xfrm>
            <a:off x="0" y="1294013"/>
            <a:ext cx="12224804" cy="1"/>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024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B03549F-5C17-4C0F-B529-EA34FF74491E}"/>
              </a:ext>
            </a:extLst>
          </p:cNvPr>
          <p:cNvSpPr>
            <a:spLocks noGrp="1"/>
          </p:cNvSpPr>
          <p:nvPr>
            <p:ph idx="1"/>
          </p:nvPr>
        </p:nvSpPr>
        <p:spPr>
          <a:xfrm>
            <a:off x="330740" y="1514345"/>
            <a:ext cx="11692648" cy="4814326"/>
          </a:xfrm>
        </p:spPr>
        <p:txBody>
          <a:bodyPr>
            <a:normAutofit fontScale="25000" lnSpcReduction="20000"/>
          </a:bodyPr>
          <a:lstStyle/>
          <a:p>
            <a:pPr marL="0" indent="0">
              <a:buNone/>
              <a:defRPr/>
            </a:pPr>
            <a:r>
              <a:rPr lang="en-US" sz="12000" b="1" dirty="0">
                <a:solidFill>
                  <a:srgbClr val="3F6571"/>
                </a:solidFill>
                <a:latin typeface="Tw Cen MT" panose="020B0602020104020603" pitchFamily="34" charset="0"/>
                <a:cs typeface="Times New Roman" panose="02020603050405020304" pitchFamily="18" charset="0"/>
              </a:rPr>
              <a:t>To identify each student’s long-range goals relative to the following outcomes: </a:t>
            </a:r>
          </a:p>
          <a:p>
            <a:pPr marL="457200" indent="-457200">
              <a:buFont typeface="Arial" panose="020B0604020202020204" pitchFamily="34" charset="0"/>
              <a:buChar char="•"/>
              <a:defRPr/>
            </a:pPr>
            <a:r>
              <a:rPr lang="en-US" sz="12000" b="1" dirty="0">
                <a:solidFill>
                  <a:srgbClr val="3F6571"/>
                </a:solidFill>
                <a:latin typeface="Tw Cen MT" panose="020B0602020104020603" pitchFamily="34" charset="0"/>
                <a:cs typeface="Times New Roman" panose="02020603050405020304" pitchFamily="18" charset="0"/>
              </a:rPr>
              <a:t>Postsecondary education </a:t>
            </a:r>
          </a:p>
          <a:p>
            <a:pPr marL="457200" indent="-457200">
              <a:buFont typeface="Arial" panose="020B0604020202020204" pitchFamily="34" charset="0"/>
              <a:buChar char="•"/>
              <a:defRPr/>
            </a:pPr>
            <a:r>
              <a:rPr lang="en-US" sz="12000" b="1" dirty="0">
                <a:solidFill>
                  <a:srgbClr val="3F6571"/>
                </a:solidFill>
                <a:latin typeface="Tw Cen MT" panose="020B0602020104020603" pitchFamily="34" charset="0"/>
                <a:cs typeface="Times New Roman" panose="02020603050405020304" pitchFamily="18" charset="0"/>
              </a:rPr>
              <a:t>Vocational education </a:t>
            </a:r>
          </a:p>
          <a:p>
            <a:pPr marL="457200" indent="-457200">
              <a:buFont typeface="Arial" panose="020B0604020202020204" pitchFamily="34" charset="0"/>
              <a:buChar char="•"/>
              <a:defRPr/>
            </a:pPr>
            <a:r>
              <a:rPr lang="en-US" sz="12000" b="1" dirty="0">
                <a:solidFill>
                  <a:srgbClr val="3F6571"/>
                </a:solidFill>
                <a:latin typeface="Tw Cen MT" panose="020B0602020104020603" pitchFamily="34" charset="0"/>
                <a:cs typeface="Times New Roman" panose="02020603050405020304" pitchFamily="18" charset="0"/>
              </a:rPr>
              <a:t>Integrated employment (including supported employment) </a:t>
            </a:r>
          </a:p>
          <a:p>
            <a:pPr marL="457200" indent="-457200">
              <a:buFont typeface="Arial" panose="020B0604020202020204" pitchFamily="34" charset="0"/>
              <a:buChar char="•"/>
              <a:defRPr/>
            </a:pPr>
            <a:r>
              <a:rPr lang="en-US" sz="12000" b="1" dirty="0">
                <a:solidFill>
                  <a:srgbClr val="3F6571"/>
                </a:solidFill>
                <a:latin typeface="Tw Cen MT" panose="020B0602020104020603" pitchFamily="34" charset="0"/>
                <a:cs typeface="Times New Roman" panose="02020603050405020304" pitchFamily="18" charset="0"/>
              </a:rPr>
              <a:t>Continuing and adult education </a:t>
            </a:r>
          </a:p>
          <a:p>
            <a:pPr marL="457200" indent="-457200">
              <a:buFont typeface="Arial" panose="020B0604020202020204" pitchFamily="34" charset="0"/>
              <a:buChar char="•"/>
              <a:defRPr/>
            </a:pPr>
            <a:r>
              <a:rPr lang="en-US" sz="12000" b="1" dirty="0">
                <a:solidFill>
                  <a:srgbClr val="3F6571"/>
                </a:solidFill>
                <a:latin typeface="Tw Cen MT" panose="020B0602020104020603" pitchFamily="34" charset="0"/>
                <a:cs typeface="Times New Roman" panose="02020603050405020304" pitchFamily="18" charset="0"/>
              </a:rPr>
              <a:t>Adult services </a:t>
            </a:r>
          </a:p>
          <a:p>
            <a:pPr marL="457200" indent="-457200">
              <a:buFont typeface="Arial" panose="020B0604020202020204" pitchFamily="34" charset="0"/>
              <a:buChar char="•"/>
              <a:defRPr/>
            </a:pPr>
            <a:r>
              <a:rPr lang="en-US" sz="12000" b="1" dirty="0">
                <a:solidFill>
                  <a:srgbClr val="3F6571"/>
                </a:solidFill>
                <a:latin typeface="Tw Cen MT" panose="020B0602020104020603" pitchFamily="34" charset="0"/>
                <a:cs typeface="Times New Roman" panose="02020603050405020304" pitchFamily="18" charset="0"/>
              </a:rPr>
              <a:t>Independent living or community participation </a:t>
            </a:r>
          </a:p>
          <a:p>
            <a:pPr marL="0" indent="0">
              <a:buNone/>
              <a:defRPr/>
            </a:pPr>
            <a:r>
              <a:rPr lang="en-US" sz="8000" b="1" dirty="0">
                <a:solidFill>
                  <a:srgbClr val="3F6571"/>
                </a:solidFill>
                <a:latin typeface="Tw Cen MT" panose="020B0602020104020603" pitchFamily="34" charset="0"/>
                <a:cs typeface="Times New Roman" panose="02020603050405020304" pitchFamily="18" charset="0"/>
              </a:rPr>
              <a:t>      [IDEA 602(34)(A)]</a:t>
            </a:r>
          </a:p>
          <a:p>
            <a:pPr marL="0" indent="0">
              <a:buNone/>
              <a:defRPr/>
            </a:pPr>
            <a:endParaRPr lang="en-US" sz="4000" b="1" dirty="0">
              <a:solidFill>
                <a:srgbClr val="3F6571"/>
              </a:solidFill>
              <a:latin typeface="Tw Cen MT" panose="020B0602020104020603" pitchFamily="34" charset="0"/>
              <a:cs typeface="Times New Roman" panose="02020603050405020304" pitchFamily="18" charset="0"/>
            </a:endParaRPr>
          </a:p>
          <a:p>
            <a:pPr marL="0" indent="0">
              <a:buNone/>
              <a:defRPr/>
            </a:pPr>
            <a:r>
              <a:rPr lang="en-US" sz="12000" b="1" dirty="0">
                <a:solidFill>
                  <a:srgbClr val="3F6571"/>
                </a:solidFill>
                <a:latin typeface="Tw Cen MT" panose="020B0602020104020603" pitchFamily="34" charset="0"/>
                <a:cs typeface="Times New Roman" panose="02020603050405020304" pitchFamily="18" charset="0"/>
              </a:rPr>
              <a:t>Based on the individual student’s needs, taking into account his or </a:t>
            </a:r>
          </a:p>
          <a:p>
            <a:pPr marL="0" indent="0">
              <a:buNone/>
              <a:defRPr/>
            </a:pPr>
            <a:r>
              <a:rPr lang="en-US" sz="12000" b="1" dirty="0">
                <a:solidFill>
                  <a:srgbClr val="3F6571"/>
                </a:solidFill>
                <a:latin typeface="Tw Cen MT" panose="020B0602020104020603" pitchFamily="34" charset="0"/>
                <a:cs typeface="Times New Roman" panose="02020603050405020304" pitchFamily="18" charset="0"/>
              </a:rPr>
              <a:t>her strengths, preferences, and interests</a:t>
            </a:r>
          </a:p>
          <a:p>
            <a:pPr marL="0" indent="0" algn="ctr">
              <a:buNone/>
              <a:defRPr/>
            </a:pPr>
            <a:r>
              <a:rPr lang="en-US" sz="8000" b="1" dirty="0">
                <a:solidFill>
                  <a:srgbClr val="3F6571"/>
                </a:solidFill>
                <a:latin typeface="Tw Cen MT" panose="020B0602020104020603" pitchFamily="34" charset="0"/>
                <a:cs typeface="Times New Roman" panose="02020603050405020304" pitchFamily="18" charset="0"/>
              </a:rPr>
              <a:t> [IDEA 602(34)(B)]. </a:t>
            </a:r>
          </a:p>
          <a:p>
            <a:endParaRPr lang="en-US" dirty="0">
              <a:solidFill>
                <a:srgbClr val="6596A3"/>
              </a:solidFill>
              <a:latin typeface="Tw Cen MT" panose="020B0602020104020603" pitchFamily="34" charset="0"/>
            </a:endParaRPr>
          </a:p>
        </p:txBody>
      </p:sp>
      <p:sp>
        <p:nvSpPr>
          <p:cNvPr id="4" name="object 2">
            <a:extLst>
              <a:ext uri="{FF2B5EF4-FFF2-40B4-BE49-F238E27FC236}">
                <a16:creationId xmlns:a16="http://schemas.microsoft.com/office/drawing/2014/main" id="{56E2B3FD-BE27-4316-8AA8-E9319C4C5030}"/>
              </a:ext>
            </a:extLst>
          </p:cNvPr>
          <p:cNvSpPr/>
          <p:nvPr/>
        </p:nvSpPr>
        <p:spPr>
          <a:xfrm>
            <a:off x="0" y="-66675"/>
            <a:ext cx="12224804" cy="1403321"/>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73BAC158-0E90-4BB0-800E-15720CA4326E}"/>
              </a:ext>
            </a:extLst>
          </p:cNvPr>
          <p:cNvCxnSpPr>
            <a:cxnSpLocks/>
          </p:cNvCxnSpPr>
          <p:nvPr/>
        </p:nvCxnSpPr>
        <p:spPr>
          <a:xfrm>
            <a:off x="0" y="1302323"/>
            <a:ext cx="12224804" cy="1"/>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8586A4F2-5582-4A46-92FE-06B8D0E67BD1}"/>
              </a:ext>
            </a:extLst>
          </p:cNvPr>
          <p:cNvSpPr>
            <a:spLocks noGrp="1"/>
          </p:cNvSpPr>
          <p:nvPr>
            <p:ph type="title"/>
          </p:nvPr>
        </p:nvSpPr>
        <p:spPr>
          <a:xfrm>
            <a:off x="155644" y="-43438"/>
            <a:ext cx="11867744" cy="1231016"/>
          </a:xfrm>
        </p:spPr>
        <p:txBody>
          <a:bodyPr>
            <a:normAutofit/>
          </a:bodyPr>
          <a:lstStyle/>
          <a:p>
            <a:pPr algn="ctr"/>
            <a:r>
              <a:rPr lang="en-US" sz="4000" b="1" dirty="0">
                <a:solidFill>
                  <a:schemeClr val="bg1"/>
                </a:solidFill>
                <a:latin typeface="Tw Cen MT" panose="020B0602020104020603" pitchFamily="34" charset="0"/>
                <a:cs typeface="Times New Roman" panose="02020603050405020304" pitchFamily="18" charset="0"/>
              </a:rPr>
              <a:t>Purpose of Transition Assessment and Planning</a:t>
            </a:r>
          </a:p>
        </p:txBody>
      </p:sp>
    </p:spTree>
    <p:extLst>
      <p:ext uri="{BB962C8B-B14F-4D97-AF65-F5344CB8AC3E}">
        <p14:creationId xmlns:p14="http://schemas.microsoft.com/office/powerpoint/2010/main" val="111051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5C0D5C7-CE95-4B02-B889-816A2FA9AF3A}"/>
              </a:ext>
            </a:extLst>
          </p:cNvPr>
          <p:cNvSpPr>
            <a:spLocks noGrp="1"/>
          </p:cNvSpPr>
          <p:nvPr>
            <p:ph idx="1"/>
          </p:nvPr>
        </p:nvSpPr>
        <p:spPr>
          <a:xfrm>
            <a:off x="185738" y="1610330"/>
            <a:ext cx="11891962" cy="5176230"/>
          </a:xfrm>
        </p:spPr>
        <p:txBody>
          <a:bodyPr>
            <a:noAutofit/>
          </a:bodyPr>
          <a:lstStyle/>
          <a:p>
            <a:pPr>
              <a:spcBef>
                <a:spcPct val="0"/>
              </a:spcBef>
              <a:buNone/>
            </a:pPr>
            <a:r>
              <a:rPr lang="en-US" altLang="en-US" b="1" i="1" dirty="0">
                <a:solidFill>
                  <a:srgbClr val="3F6571"/>
                </a:solidFill>
                <a:latin typeface="Tw Cen MT" panose="020B0602020104020603" pitchFamily="34" charset="0"/>
                <a:cs typeface="Times New Roman" panose="02020603050405020304" pitchFamily="18" charset="0"/>
              </a:rPr>
              <a:t>  </a:t>
            </a:r>
            <a:r>
              <a:rPr lang="en-US" altLang="en-US" b="1" i="1" u="sng" dirty="0">
                <a:solidFill>
                  <a:srgbClr val="3F6571"/>
                </a:solidFill>
                <a:latin typeface="Tw Cen MT" panose="020B0602020104020603" pitchFamily="34" charset="0"/>
                <a:cs typeface="Times New Roman" panose="02020603050405020304" pitchFamily="18" charset="0"/>
              </a:rPr>
              <a:t>should</a:t>
            </a:r>
            <a:r>
              <a:rPr lang="en-US" altLang="en-US" b="1" dirty="0">
                <a:solidFill>
                  <a:srgbClr val="3F6571"/>
                </a:solidFill>
                <a:latin typeface="Tw Cen MT" panose="020B0602020104020603" pitchFamily="34" charset="0"/>
                <a:cs typeface="Times New Roman" panose="02020603050405020304" pitchFamily="18" charset="0"/>
              </a:rPr>
              <a:t> provide sufficient information to determine </a:t>
            </a:r>
            <a:r>
              <a:rPr lang="en-US" altLang="en-US" b="1" u="sng" dirty="0">
                <a:solidFill>
                  <a:srgbClr val="3F6571"/>
                </a:solidFill>
                <a:latin typeface="Tw Cen MT" panose="020B0602020104020603" pitchFamily="34" charset="0"/>
                <a:cs typeface="Times New Roman" panose="02020603050405020304" pitchFamily="18" charset="0"/>
              </a:rPr>
              <a:t>strengths</a:t>
            </a:r>
            <a:r>
              <a:rPr lang="en-US" altLang="en-US" b="1" dirty="0">
                <a:solidFill>
                  <a:srgbClr val="3F6571"/>
                </a:solidFill>
                <a:latin typeface="Tw Cen MT" panose="020B0602020104020603" pitchFamily="34" charset="0"/>
                <a:cs typeface="Times New Roman" panose="02020603050405020304" pitchFamily="18" charset="0"/>
              </a:rPr>
              <a:t> of the student and if there are </a:t>
            </a:r>
            <a:r>
              <a:rPr lang="en-US" altLang="en-US" b="1" u="sng" dirty="0">
                <a:solidFill>
                  <a:srgbClr val="3F6571"/>
                </a:solidFill>
                <a:latin typeface="Tw Cen MT" panose="020B0602020104020603" pitchFamily="34" charset="0"/>
                <a:cs typeface="Times New Roman" panose="02020603050405020304" pitchFamily="18" charset="0"/>
              </a:rPr>
              <a:t>concerns</a:t>
            </a:r>
            <a:r>
              <a:rPr lang="en-US" altLang="en-US" b="1" dirty="0">
                <a:solidFill>
                  <a:srgbClr val="3F6571"/>
                </a:solidFill>
                <a:latin typeface="Tw Cen MT" panose="020B0602020104020603" pitchFamily="34" charset="0"/>
                <a:cs typeface="Times New Roman" panose="02020603050405020304" pitchFamily="18" charset="0"/>
              </a:rPr>
              <a:t> associated with guardian appointments (e.g., unable to manage money, unable to understand and care for medical needs, exploitation) – </a:t>
            </a:r>
            <a:r>
              <a:rPr lang="en-US" altLang="en-US" b="1" i="1" u="sng" dirty="0">
                <a:solidFill>
                  <a:srgbClr val="3F6571"/>
                </a:solidFill>
                <a:latin typeface="Tw Cen MT" panose="020B0602020104020603" pitchFamily="34" charset="0"/>
                <a:cs typeface="Times New Roman" panose="02020603050405020304" pitchFamily="18" charset="0"/>
              </a:rPr>
              <a:t>AS WELL AS identify SUPPORTS</a:t>
            </a:r>
          </a:p>
          <a:p>
            <a:pPr>
              <a:spcBef>
                <a:spcPct val="0"/>
              </a:spcBef>
              <a:buNone/>
            </a:pPr>
            <a:endParaRPr lang="en-US" altLang="en-US" sz="1000" b="1" dirty="0">
              <a:solidFill>
                <a:srgbClr val="3F6571"/>
              </a:solidFill>
              <a:latin typeface="Tw Cen MT" panose="020B0602020104020603" pitchFamily="34" charset="0"/>
              <a:cs typeface="Times New Roman" panose="02020603050405020304" pitchFamily="18" charset="0"/>
            </a:endParaRPr>
          </a:p>
          <a:p>
            <a:pPr>
              <a:spcBef>
                <a:spcPct val="0"/>
              </a:spcBef>
              <a:buNone/>
            </a:pPr>
            <a:r>
              <a:rPr lang="en-US" altLang="en-US" b="1" i="1" dirty="0">
                <a:solidFill>
                  <a:srgbClr val="3F6571"/>
                </a:solidFill>
                <a:latin typeface="Tw Cen MT" panose="020B0602020104020603" pitchFamily="34" charset="0"/>
                <a:cs typeface="Times New Roman" panose="02020603050405020304" pitchFamily="18" charset="0"/>
              </a:rPr>
              <a:t>   </a:t>
            </a:r>
            <a:r>
              <a:rPr lang="en-US" altLang="en-US" b="1" i="1" u="sng" dirty="0">
                <a:solidFill>
                  <a:srgbClr val="3F6571"/>
                </a:solidFill>
                <a:latin typeface="Tw Cen MT" panose="020B0602020104020603" pitchFamily="34" charset="0"/>
                <a:cs typeface="Times New Roman" panose="02020603050405020304" pitchFamily="18" charset="0"/>
              </a:rPr>
              <a:t>and</a:t>
            </a:r>
            <a:r>
              <a:rPr lang="en-US" altLang="en-US" b="1" dirty="0">
                <a:solidFill>
                  <a:srgbClr val="3F6571"/>
                </a:solidFill>
                <a:latin typeface="Tw Cen MT" panose="020B0602020104020603" pitchFamily="34" charset="0"/>
                <a:cs typeface="Times New Roman" panose="02020603050405020304" pitchFamily="18" charset="0"/>
              </a:rPr>
              <a:t> </a:t>
            </a:r>
          </a:p>
          <a:p>
            <a:pPr>
              <a:spcBef>
                <a:spcPct val="0"/>
              </a:spcBef>
              <a:buNone/>
            </a:pPr>
            <a:endParaRPr lang="en-US" altLang="en-US" sz="1000" b="1" dirty="0">
              <a:solidFill>
                <a:srgbClr val="3F6571"/>
              </a:solidFill>
              <a:latin typeface="Tw Cen MT" panose="020B0602020104020603" pitchFamily="34" charset="0"/>
              <a:cs typeface="Times New Roman" panose="02020603050405020304" pitchFamily="18" charset="0"/>
            </a:endParaRPr>
          </a:p>
          <a:p>
            <a:pPr marL="633413" indent="-401638">
              <a:spcBef>
                <a:spcPct val="0"/>
              </a:spcBef>
              <a:buNone/>
            </a:pPr>
            <a:r>
              <a:rPr lang="en-US" altLang="en-US" b="1" dirty="0">
                <a:solidFill>
                  <a:srgbClr val="3F6571"/>
                </a:solidFill>
                <a:latin typeface="Tw Cen MT" panose="020B0602020104020603" pitchFamily="34" charset="0"/>
                <a:cs typeface="Times New Roman" panose="02020603050405020304" pitchFamily="18" charset="0"/>
              </a:rPr>
              <a:t>the strengths and needs identified during the assessment process should</a:t>
            </a:r>
          </a:p>
          <a:p>
            <a:pPr marL="633413" indent="-401638">
              <a:spcBef>
                <a:spcPct val="0"/>
              </a:spcBef>
              <a:buNone/>
            </a:pPr>
            <a:r>
              <a:rPr lang="en-US" altLang="en-US" b="1" dirty="0">
                <a:solidFill>
                  <a:srgbClr val="3F6571"/>
                </a:solidFill>
                <a:latin typeface="Tw Cen MT" panose="020B0602020104020603" pitchFamily="34" charset="0"/>
                <a:cs typeface="Times New Roman" panose="02020603050405020304" pitchFamily="18" charset="0"/>
              </a:rPr>
              <a:t>provide the basis for developing a plan of action for negating the perceived</a:t>
            </a:r>
          </a:p>
          <a:p>
            <a:pPr indent="3175">
              <a:spcBef>
                <a:spcPct val="0"/>
              </a:spcBef>
              <a:buNone/>
            </a:pPr>
            <a:r>
              <a:rPr lang="en-US" altLang="en-US" b="1" dirty="0">
                <a:solidFill>
                  <a:srgbClr val="3F6571"/>
                </a:solidFill>
                <a:latin typeface="Tw Cen MT" panose="020B0602020104020603" pitchFamily="34" charset="0"/>
                <a:cs typeface="Times New Roman" panose="02020603050405020304" pitchFamily="18" charset="0"/>
              </a:rPr>
              <a:t>need that guardianship is needed and work on its alternatives with</a:t>
            </a:r>
            <a:r>
              <a:rPr lang="en-US" altLang="en-US" dirty="0">
                <a:solidFill>
                  <a:srgbClr val="3F6571"/>
                </a:solidFill>
                <a:latin typeface="Tw Cen MT" panose="020B0602020104020603" pitchFamily="34" charset="0"/>
                <a:cs typeface="Times New Roman" panose="02020603050405020304" pitchFamily="18" charset="0"/>
              </a:rPr>
              <a:t> </a:t>
            </a:r>
            <a:r>
              <a:rPr lang="en-US" altLang="en-US" b="1" i="1" u="sng" dirty="0">
                <a:solidFill>
                  <a:srgbClr val="3F6571"/>
                </a:solidFill>
                <a:latin typeface="Tw Cen MT" panose="020B0602020104020603" pitchFamily="34" charset="0"/>
                <a:cs typeface="Times New Roman" panose="02020603050405020304" pitchFamily="18" charset="0"/>
              </a:rPr>
              <a:t>the sole aim of helping the young adult become and remain as autonomous, and self-sufficient as possible, and having the supports in place.</a:t>
            </a:r>
          </a:p>
          <a:p>
            <a:pPr indent="3175">
              <a:spcBef>
                <a:spcPct val="0"/>
              </a:spcBef>
              <a:buNone/>
            </a:pPr>
            <a:endParaRPr lang="en-US" altLang="en-US" b="1" i="1" dirty="0">
              <a:solidFill>
                <a:srgbClr val="3F6571"/>
              </a:solidFill>
              <a:latin typeface="Tw Cen MT" panose="020B0602020104020603" pitchFamily="34" charset="0"/>
              <a:cs typeface="Times New Roman" panose="02020603050405020304" pitchFamily="18" charset="0"/>
            </a:endParaRPr>
          </a:p>
          <a:p>
            <a:pPr indent="3175" algn="ctr">
              <a:spcBef>
                <a:spcPct val="0"/>
              </a:spcBef>
              <a:buNone/>
            </a:pPr>
            <a:r>
              <a:rPr lang="en-US" altLang="en-US" b="1" i="1" dirty="0">
                <a:solidFill>
                  <a:srgbClr val="3F6571"/>
                </a:solidFill>
                <a:latin typeface="Tw Cen MT" panose="020B0602020104020603" pitchFamily="34" charset="0"/>
                <a:cs typeface="Times New Roman" panose="02020603050405020304" pitchFamily="18" charset="0"/>
              </a:rPr>
              <a:t>SUPPORTED DECISION-MAKING</a:t>
            </a:r>
          </a:p>
          <a:p>
            <a:pPr marL="633413" indent="-401638">
              <a:spcBef>
                <a:spcPct val="0"/>
              </a:spcBef>
              <a:buNone/>
            </a:pPr>
            <a:endParaRPr lang="en-US" altLang="en-US" sz="1000" b="1" i="1" dirty="0">
              <a:solidFill>
                <a:srgbClr val="3F6571"/>
              </a:solidFill>
              <a:latin typeface="Tw Cen MT" panose="020B0602020104020603" pitchFamily="34" charset="0"/>
              <a:cs typeface="Times New Roman" panose="02020603050405020304" pitchFamily="18" charset="0"/>
            </a:endParaRPr>
          </a:p>
        </p:txBody>
      </p:sp>
      <p:sp>
        <p:nvSpPr>
          <p:cNvPr id="6" name="object 2">
            <a:extLst>
              <a:ext uri="{FF2B5EF4-FFF2-40B4-BE49-F238E27FC236}">
                <a16:creationId xmlns:a16="http://schemas.microsoft.com/office/drawing/2014/main" id="{E5ADD469-3F15-4548-AF1C-F2951153361A}"/>
              </a:ext>
            </a:extLst>
          </p:cNvPr>
          <p:cNvSpPr/>
          <p:nvPr/>
        </p:nvSpPr>
        <p:spPr>
          <a:xfrm>
            <a:off x="-76200" y="-58813"/>
            <a:ext cx="12304926" cy="1403321"/>
          </a:xfrm>
          <a:prstGeom prst="rect">
            <a:avLst/>
          </a:prstGeom>
          <a:solidFill>
            <a:srgbClr val="3F6571"/>
          </a:solidFill>
        </p:spPr>
        <p:txBody>
          <a:bodyPr wrap="square" lIns="0" tIns="0" rIns="0" bIns="0" rtlCol="0"/>
          <a:lstStyle/>
          <a:p>
            <a:pPr algn="ctr"/>
            <a:endParaRPr sz="3800" b="1" dirty="0">
              <a:solidFill>
                <a:srgbClr val="3F6571"/>
              </a:solidFill>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EACFCE7A-1287-447E-8391-5ED5767F261B}"/>
              </a:ext>
            </a:extLst>
          </p:cNvPr>
          <p:cNvCxnSpPr>
            <a:cxnSpLocks/>
          </p:cNvCxnSpPr>
          <p:nvPr/>
        </p:nvCxnSpPr>
        <p:spPr>
          <a:xfrm>
            <a:off x="0" y="1302323"/>
            <a:ext cx="12224804" cy="1"/>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5215333-30EC-4519-9881-957628F6CC90}"/>
              </a:ext>
            </a:extLst>
          </p:cNvPr>
          <p:cNvSpPr txBox="1"/>
          <p:nvPr/>
        </p:nvSpPr>
        <p:spPr>
          <a:xfrm>
            <a:off x="390525" y="257175"/>
            <a:ext cx="11430000" cy="769441"/>
          </a:xfrm>
          <a:prstGeom prst="rect">
            <a:avLst/>
          </a:prstGeom>
          <a:noFill/>
        </p:spPr>
        <p:txBody>
          <a:bodyPr wrap="square" rtlCol="0">
            <a:spAutoFit/>
          </a:bodyPr>
          <a:lstStyle/>
          <a:p>
            <a:pPr algn="ctr"/>
            <a:r>
              <a:rPr lang="en-US" sz="4400" b="1" dirty="0">
                <a:solidFill>
                  <a:schemeClr val="bg1"/>
                </a:solidFill>
                <a:latin typeface="Tw Cen MT" panose="020B0602020104020603" pitchFamily="34" charset="0"/>
                <a:cs typeface="Times New Roman" panose="02020603050405020304" pitchFamily="18" charset="0"/>
              </a:rPr>
              <a:t>Ongoing/Continuous/Cycle of Assessment</a:t>
            </a:r>
          </a:p>
        </p:txBody>
      </p:sp>
    </p:spTree>
    <p:extLst>
      <p:ext uri="{BB962C8B-B14F-4D97-AF65-F5344CB8AC3E}">
        <p14:creationId xmlns:p14="http://schemas.microsoft.com/office/powerpoint/2010/main" val="85806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52492"/>
            <a:ext cx="10515600" cy="5032375"/>
          </a:xfrm>
        </p:spPr>
        <p:txBody>
          <a:bodyPr>
            <a:normAutofit fontScale="77500" lnSpcReduction="20000"/>
          </a:bodyPr>
          <a:lstStyle/>
          <a:p>
            <a:endParaRPr lang="en-US" sz="2000" dirty="0">
              <a:solidFill>
                <a:srgbClr val="6596A3"/>
              </a:solidFill>
              <a:latin typeface="Arial Rounded MT Bold" panose="020F0704030504030204" pitchFamily="34" charset="0"/>
            </a:endParaRPr>
          </a:p>
          <a:p>
            <a:r>
              <a:rPr lang="en-US" sz="4400" b="1" dirty="0">
                <a:solidFill>
                  <a:srgbClr val="3C6D74"/>
                </a:solidFill>
                <a:latin typeface="Tw Cen MT" panose="020B0602020104020603" pitchFamily="34" charset="0"/>
              </a:rPr>
              <a:t>One-on-one discussion </a:t>
            </a:r>
          </a:p>
          <a:p>
            <a:r>
              <a:rPr lang="en-US" sz="4400" b="1" dirty="0">
                <a:solidFill>
                  <a:srgbClr val="3C6D74"/>
                </a:solidFill>
                <a:latin typeface="Tw Cen MT" panose="020B0602020104020603" pitchFamily="34" charset="0"/>
              </a:rPr>
              <a:t>Circles of support</a:t>
            </a:r>
          </a:p>
          <a:p>
            <a:r>
              <a:rPr lang="en-US" sz="4400" b="1" dirty="0">
                <a:solidFill>
                  <a:srgbClr val="3C6D74"/>
                </a:solidFill>
                <a:latin typeface="Tw Cen MT" panose="020B0602020104020603" pitchFamily="34" charset="0"/>
              </a:rPr>
              <a:t>Team approach</a:t>
            </a:r>
          </a:p>
          <a:p>
            <a:r>
              <a:rPr lang="en-US" sz="4400" b="1" dirty="0">
                <a:solidFill>
                  <a:srgbClr val="3C6D74"/>
                </a:solidFill>
                <a:latin typeface="Tw Cen MT" panose="020B0602020104020603" pitchFamily="34" charset="0"/>
              </a:rPr>
              <a:t>Pictures and videos</a:t>
            </a:r>
          </a:p>
          <a:p>
            <a:r>
              <a:rPr lang="en-US" sz="4400" b="1" dirty="0">
                <a:solidFill>
                  <a:srgbClr val="3C6D74"/>
                </a:solidFill>
                <a:latin typeface="Tw Cen MT" panose="020B0602020104020603" pitchFamily="34" charset="0"/>
              </a:rPr>
              <a:t>Role-playing/practice</a:t>
            </a:r>
          </a:p>
          <a:p>
            <a:r>
              <a:rPr lang="en-US" sz="4400" b="1" dirty="0">
                <a:solidFill>
                  <a:srgbClr val="3C6D74"/>
                </a:solidFill>
                <a:latin typeface="Tw Cen MT" panose="020B0602020104020603" pitchFamily="34" charset="0"/>
              </a:rPr>
              <a:t>Peer support</a:t>
            </a:r>
          </a:p>
          <a:p>
            <a:r>
              <a:rPr lang="en-US" sz="4400" b="1" dirty="0">
                <a:solidFill>
                  <a:srgbClr val="3C6D74"/>
                </a:solidFill>
                <a:latin typeface="Tw Cen MT" panose="020B0602020104020603" pitchFamily="34" charset="0"/>
              </a:rPr>
              <a:t>Assistive technology</a:t>
            </a:r>
          </a:p>
          <a:p>
            <a:r>
              <a:rPr lang="en-US" sz="4400" b="1" dirty="0">
                <a:solidFill>
                  <a:srgbClr val="3C6D74"/>
                </a:solidFill>
                <a:latin typeface="Tw Cen MT" panose="020B0602020104020603" pitchFamily="34" charset="0"/>
              </a:rPr>
              <a:t>Interpreters</a:t>
            </a:r>
          </a:p>
          <a:p>
            <a:r>
              <a:rPr lang="en-US" sz="4400" b="1" dirty="0">
                <a:solidFill>
                  <a:srgbClr val="3C6D74"/>
                </a:solidFill>
                <a:latin typeface="Tw Cen MT" panose="020B0602020104020603" pitchFamily="34" charset="0"/>
              </a:rPr>
              <a:t>Supported Decision-Making tools can be formal or informal</a:t>
            </a:r>
          </a:p>
          <a:p>
            <a:pPr marL="0" indent="0">
              <a:buNone/>
            </a:pPr>
            <a:endParaRPr lang="en-US" sz="4400" b="1" dirty="0">
              <a:solidFill>
                <a:srgbClr val="3C6D74"/>
              </a:solidFill>
              <a:latin typeface="Tw Cen MT" panose="020B0602020104020603" pitchFamily="34" charset="0"/>
            </a:endParaRPr>
          </a:p>
          <a:p>
            <a:pPr marL="0" indent="0">
              <a:buNone/>
            </a:pPr>
            <a:endParaRPr lang="en-US" sz="2000" dirty="0">
              <a:latin typeface="Arial Rounded MT Bold" panose="020F0704030504030204" pitchFamily="34" charset="0"/>
            </a:endParaRPr>
          </a:p>
          <a:p>
            <a:endParaRPr lang="en-US" sz="2000" dirty="0">
              <a:latin typeface="Arial Rounded MT Bold" panose="020F0704030504030204" pitchFamily="34" charset="0"/>
            </a:endParaRPr>
          </a:p>
          <a:p>
            <a:endParaRPr lang="en-US" sz="2000" dirty="0">
              <a:latin typeface="Arial Rounded MT Bold" panose="020F0704030504030204" pitchFamily="34" charset="0"/>
            </a:endParaRPr>
          </a:p>
          <a:p>
            <a:endParaRPr lang="en-US" sz="2000" dirty="0">
              <a:latin typeface="Arial Rounded MT Bold" panose="020F0704030504030204" pitchFamily="34" charset="0"/>
            </a:endParaRPr>
          </a:p>
        </p:txBody>
      </p:sp>
      <p:sp>
        <p:nvSpPr>
          <p:cNvPr id="4" name="object 2">
            <a:extLst>
              <a:ext uri="{FF2B5EF4-FFF2-40B4-BE49-F238E27FC236}">
                <a16:creationId xmlns:a16="http://schemas.microsoft.com/office/drawing/2014/main" id="{107A3CE7-8EEA-40B4-B217-BF98F61A9096}"/>
              </a:ext>
            </a:extLst>
          </p:cNvPr>
          <p:cNvSpPr/>
          <p:nvPr/>
        </p:nvSpPr>
        <p:spPr>
          <a:xfrm>
            <a:off x="-85725" y="-90665"/>
            <a:ext cx="12310529" cy="1403321"/>
          </a:xfrm>
          <a:prstGeom prst="rect">
            <a:avLst/>
          </a:prstGeom>
          <a:solidFill>
            <a:srgbClr val="49707B"/>
          </a:solidFill>
        </p:spPr>
        <p:txBody>
          <a:bodyPr wrap="square" lIns="0" tIns="0" rIns="0" bIns="0" rtlCol="0"/>
          <a:lstStyle/>
          <a:p>
            <a:pPr algn="ctr"/>
            <a:endParaRPr lang="en-US" sz="1000" b="1" dirty="0">
              <a:solidFill>
                <a:schemeClr val="bg1"/>
              </a:solidFill>
            </a:endParaRPr>
          </a:p>
          <a:p>
            <a:pPr algn="ctr"/>
            <a:endParaRPr lang="en-US" sz="1000" b="1" dirty="0">
              <a:solidFill>
                <a:schemeClr val="bg1"/>
              </a:solidFill>
            </a:endParaRPr>
          </a:p>
          <a:p>
            <a:pPr algn="ctr"/>
            <a:endParaRPr lang="en-US" sz="1000" b="1" dirty="0">
              <a:solidFill>
                <a:schemeClr val="bg1"/>
              </a:solidFill>
            </a:endParaRPr>
          </a:p>
          <a:p>
            <a:pPr algn="ctr"/>
            <a:r>
              <a:rPr lang="en-US" sz="4400" b="1" dirty="0">
                <a:solidFill>
                  <a:schemeClr val="bg1"/>
                </a:solidFill>
                <a:latin typeface="Tw Cen MT" panose="020B0602020104020603" pitchFamily="34" charset="0"/>
              </a:rPr>
              <a:t>Some Decision-Making Supports</a:t>
            </a:r>
          </a:p>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F153C2AF-D2D7-47E7-BB36-7CB4CA921BBD}"/>
              </a:ext>
            </a:extLst>
          </p:cNvPr>
          <p:cNvCxnSpPr>
            <a:cxnSpLocks/>
          </p:cNvCxnSpPr>
          <p:nvPr/>
        </p:nvCxnSpPr>
        <p:spPr>
          <a:xfrm>
            <a:off x="-13753" y="1334983"/>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309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005" y="1956249"/>
            <a:ext cx="11685320" cy="4758869"/>
          </a:xfrm>
        </p:spPr>
        <p:txBody>
          <a:bodyPr>
            <a:normAutofit fontScale="85000" lnSpcReduction="20000"/>
          </a:bodyPr>
          <a:lstStyle/>
          <a:p>
            <a:pPr marL="457200" lvl="1" indent="0">
              <a:buNone/>
            </a:pPr>
            <a:r>
              <a:rPr lang="en-US" sz="3400" b="1" dirty="0">
                <a:solidFill>
                  <a:srgbClr val="3F6571"/>
                </a:solidFill>
                <a:latin typeface="Tw Cen MT" panose="020B0602020104020603" pitchFamily="34" charset="0"/>
              </a:rPr>
              <a:t>Step 1) Start the conversation</a:t>
            </a:r>
          </a:p>
          <a:p>
            <a:pPr marL="457200" lvl="1" indent="0">
              <a:buNone/>
            </a:pPr>
            <a:endParaRPr lang="en-US" sz="3400" b="1" dirty="0">
              <a:solidFill>
                <a:srgbClr val="3F6571"/>
              </a:solidFill>
              <a:latin typeface="Tw Cen MT" panose="020B0602020104020603" pitchFamily="34" charset="0"/>
            </a:endParaRPr>
          </a:p>
          <a:p>
            <a:pPr marL="457200" lvl="1" indent="0">
              <a:spcBef>
                <a:spcPts val="600"/>
              </a:spcBef>
              <a:buNone/>
            </a:pPr>
            <a:r>
              <a:rPr lang="en-US" sz="3400" b="1" dirty="0">
                <a:solidFill>
                  <a:srgbClr val="3F6571"/>
                </a:solidFill>
                <a:latin typeface="Tw Cen MT" panose="020B0602020104020603" pitchFamily="34" charset="0"/>
              </a:rPr>
              <a:t>Step 2) Identify who is willing and able to assist </a:t>
            </a:r>
          </a:p>
          <a:p>
            <a:pPr marL="457200" lvl="1" indent="0">
              <a:spcBef>
                <a:spcPts val="600"/>
              </a:spcBef>
              <a:buNone/>
            </a:pPr>
            <a:endParaRPr lang="en-US" sz="3400" b="1" dirty="0">
              <a:solidFill>
                <a:srgbClr val="3F6571"/>
              </a:solidFill>
              <a:latin typeface="Tw Cen MT" panose="020B0602020104020603" pitchFamily="34" charset="0"/>
            </a:endParaRPr>
          </a:p>
          <a:p>
            <a:pPr marL="457200" lvl="1" indent="0">
              <a:spcBef>
                <a:spcPts val="600"/>
              </a:spcBef>
              <a:buNone/>
            </a:pPr>
            <a:r>
              <a:rPr lang="en-US" sz="3400" b="1" dirty="0">
                <a:solidFill>
                  <a:srgbClr val="3F6571"/>
                </a:solidFill>
                <a:latin typeface="Tw Cen MT" panose="020B0602020104020603" pitchFamily="34" charset="0"/>
              </a:rPr>
              <a:t>Step 3) Plan and communicate</a:t>
            </a:r>
          </a:p>
          <a:p>
            <a:pPr lvl="4">
              <a:spcBef>
                <a:spcPts val="600"/>
              </a:spcBef>
            </a:pPr>
            <a:r>
              <a:rPr lang="en-US" sz="3000" b="1" dirty="0">
                <a:solidFill>
                  <a:srgbClr val="3F6571"/>
                </a:solidFill>
                <a:latin typeface="Tw Cen MT" panose="020B0602020104020603" pitchFamily="34" charset="0"/>
              </a:rPr>
              <a:t>review sample of tools under resource tab</a:t>
            </a:r>
          </a:p>
          <a:p>
            <a:pPr marL="457200" lvl="1" indent="0">
              <a:spcBef>
                <a:spcPts val="600"/>
              </a:spcBef>
              <a:buNone/>
            </a:pPr>
            <a:endParaRPr lang="en-US" sz="3400" b="1" dirty="0">
              <a:solidFill>
                <a:srgbClr val="3F6571"/>
              </a:solidFill>
              <a:latin typeface="Tw Cen MT" panose="020B0602020104020603" pitchFamily="34" charset="0"/>
            </a:endParaRPr>
          </a:p>
          <a:p>
            <a:pPr marL="457200" lvl="1" indent="0">
              <a:spcBef>
                <a:spcPts val="600"/>
              </a:spcBef>
              <a:buNone/>
            </a:pPr>
            <a:r>
              <a:rPr lang="en-US" sz="3400" b="1" dirty="0">
                <a:solidFill>
                  <a:srgbClr val="3F6571"/>
                </a:solidFill>
                <a:latin typeface="Tw Cen MT" panose="020B0602020104020603" pitchFamily="34" charset="0"/>
              </a:rPr>
              <a:t>Step 4) </a:t>
            </a:r>
            <a:r>
              <a:rPr lang="en-US" sz="3100" b="1" dirty="0">
                <a:solidFill>
                  <a:srgbClr val="3F6571"/>
                </a:solidFill>
                <a:latin typeface="Tw Cen MT" panose="020B0602020104020603" pitchFamily="34" charset="0"/>
              </a:rPr>
              <a:t>Set up Agreement</a:t>
            </a:r>
          </a:p>
          <a:p>
            <a:pPr lvl="4">
              <a:spcBef>
                <a:spcPts val="600"/>
              </a:spcBef>
            </a:pPr>
            <a:r>
              <a:rPr lang="en-US" sz="3100" b="1" dirty="0">
                <a:solidFill>
                  <a:srgbClr val="3F6571"/>
                </a:solidFill>
                <a:latin typeface="Tw Cen MT" panose="020B0602020104020603" pitchFamily="34" charset="0"/>
              </a:rPr>
              <a:t>review sample forms under resource tab</a:t>
            </a:r>
          </a:p>
          <a:p>
            <a:pPr marL="1371600" lvl="3" indent="0">
              <a:spcBef>
                <a:spcPts val="600"/>
              </a:spcBef>
              <a:buNone/>
            </a:pPr>
            <a:endParaRPr lang="en-US" sz="3100" b="1" dirty="0">
              <a:solidFill>
                <a:srgbClr val="3F6571"/>
              </a:solidFill>
              <a:latin typeface="Tw Cen MT" panose="020B0602020104020603" pitchFamily="34" charset="0"/>
            </a:endParaRPr>
          </a:p>
          <a:p>
            <a:pPr marL="457200" lvl="1" indent="0">
              <a:spcBef>
                <a:spcPts val="600"/>
              </a:spcBef>
              <a:buNone/>
            </a:pPr>
            <a:r>
              <a:rPr lang="en-US" sz="3100" b="1" dirty="0">
                <a:solidFill>
                  <a:srgbClr val="3F6571"/>
                </a:solidFill>
                <a:latin typeface="Tw Cen MT" panose="020B0602020104020603" pitchFamily="34" charset="0"/>
              </a:rPr>
              <a:t>Step 5) Let everyone know</a:t>
            </a:r>
          </a:p>
          <a:p>
            <a:pPr lvl="4"/>
            <a:r>
              <a:rPr lang="en-US" sz="3100" b="1" dirty="0">
                <a:solidFill>
                  <a:srgbClr val="3F6571"/>
                </a:solidFill>
                <a:latin typeface="Tw Cen MT" panose="020B0602020104020603" pitchFamily="34" charset="0"/>
              </a:rPr>
              <a:t>review sample forms under resource tab</a:t>
            </a:r>
          </a:p>
          <a:p>
            <a:endParaRPr lang="en-US" sz="3600" dirty="0">
              <a:solidFill>
                <a:srgbClr val="3F6571"/>
              </a:solidFill>
              <a:latin typeface="Arial Rounded MT Bold" panose="020F0704030504030204" pitchFamily="34" charset="0"/>
            </a:endParaRPr>
          </a:p>
          <a:p>
            <a:endParaRPr lang="en-US" sz="2000" dirty="0">
              <a:latin typeface="Arial Rounded MT Bold" panose="020F0704030504030204" pitchFamily="34" charset="0"/>
            </a:endParaRPr>
          </a:p>
        </p:txBody>
      </p:sp>
      <p:sp>
        <p:nvSpPr>
          <p:cNvPr id="4" name="object 2">
            <a:extLst>
              <a:ext uri="{FF2B5EF4-FFF2-40B4-BE49-F238E27FC236}">
                <a16:creationId xmlns:a16="http://schemas.microsoft.com/office/drawing/2014/main" id="{107A3CE7-8EEA-40B4-B217-BF98F61A9096}"/>
              </a:ext>
            </a:extLst>
          </p:cNvPr>
          <p:cNvSpPr/>
          <p:nvPr/>
        </p:nvSpPr>
        <p:spPr>
          <a:xfrm>
            <a:off x="-95250" y="-90665"/>
            <a:ext cx="12320054" cy="1403321"/>
          </a:xfrm>
          <a:prstGeom prst="rect">
            <a:avLst/>
          </a:prstGeom>
          <a:solidFill>
            <a:srgbClr val="49707B"/>
          </a:solidFill>
        </p:spPr>
        <p:txBody>
          <a:bodyPr wrap="square" lIns="0" tIns="0" rIns="0" bIns="0" rtlCol="0"/>
          <a:lstStyle/>
          <a:p>
            <a:pPr algn="ctr"/>
            <a:endParaRPr lang="en-US" sz="1000" b="1" dirty="0">
              <a:solidFill>
                <a:schemeClr val="bg1"/>
              </a:solidFill>
            </a:endParaRPr>
          </a:p>
          <a:p>
            <a:pPr algn="ctr"/>
            <a:endParaRPr lang="en-US" sz="1000" b="1" dirty="0">
              <a:solidFill>
                <a:schemeClr val="bg1"/>
              </a:solidFill>
            </a:endParaRPr>
          </a:p>
          <a:p>
            <a:pPr algn="ctr"/>
            <a:endParaRPr lang="en-US" sz="1000" b="1" dirty="0">
              <a:solidFill>
                <a:schemeClr val="bg1"/>
              </a:solidFill>
            </a:endParaRPr>
          </a:p>
          <a:p>
            <a:pPr algn="ctr"/>
            <a:r>
              <a:rPr lang="en-US" sz="4400" b="1" dirty="0">
                <a:solidFill>
                  <a:schemeClr val="bg1"/>
                </a:solidFill>
                <a:latin typeface="Calibri" panose="020F0502020204030204" pitchFamily="34" charset="0"/>
                <a:cs typeface="Calibri" panose="020F0502020204030204" pitchFamily="34" charset="0"/>
              </a:rPr>
              <a:t>Getting Started with Supported Decision-Making</a:t>
            </a:r>
            <a:endParaRPr sz="4400" b="1" dirty="0">
              <a:solidFill>
                <a:schemeClr val="bg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F153C2AF-D2D7-47E7-BB36-7CB4CA921BBD}"/>
              </a:ext>
            </a:extLst>
          </p:cNvPr>
          <p:cNvCxnSpPr>
            <a:cxnSpLocks/>
          </p:cNvCxnSpPr>
          <p:nvPr/>
        </p:nvCxnSpPr>
        <p:spPr>
          <a:xfrm>
            <a:off x="-13753" y="1334983"/>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071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325" y="2233522"/>
            <a:ext cx="10820400" cy="4036647"/>
          </a:xfrm>
        </p:spPr>
        <p:txBody>
          <a:bodyPr>
            <a:noAutofit/>
          </a:bodyPr>
          <a:lstStyle/>
          <a:p>
            <a:pPr marL="0" indent="0">
              <a:buNone/>
            </a:pPr>
            <a:r>
              <a:rPr lang="en-US" sz="3600" b="1" dirty="0">
                <a:solidFill>
                  <a:srgbClr val="3C6D74"/>
                </a:solidFill>
                <a:latin typeface="Tw Cen MT" panose="020B0602020104020603" pitchFamily="34" charset="0"/>
              </a:rPr>
              <a:t>Made up of family and friends, and can also include teachers, employers, caregivers, co-workers, community members and </a:t>
            </a:r>
            <a:r>
              <a:rPr lang="en-US" sz="3600" b="1" dirty="0">
                <a:solidFill>
                  <a:srgbClr val="3F6571"/>
                </a:solidFill>
                <a:latin typeface="Tw Cen MT" panose="020B0602020104020603" pitchFamily="34" charset="0"/>
              </a:rPr>
              <a:t>organizations,</a:t>
            </a:r>
            <a:r>
              <a:rPr lang="en-US" sz="3600" b="1" dirty="0">
                <a:solidFill>
                  <a:srgbClr val="3C6D74"/>
                </a:solidFill>
                <a:latin typeface="Tw Cen MT" panose="020B0602020104020603" pitchFamily="34" charset="0"/>
              </a:rPr>
              <a:t> and sometimes, paid staff. </a:t>
            </a:r>
          </a:p>
          <a:p>
            <a:pPr marL="0" indent="0">
              <a:buNone/>
            </a:pPr>
            <a:endParaRPr lang="en-US" sz="3600" b="1" dirty="0">
              <a:solidFill>
                <a:srgbClr val="3C6D74"/>
              </a:solidFill>
              <a:latin typeface="Tw Cen MT" panose="020B0602020104020603" pitchFamily="34" charset="0"/>
            </a:endParaRPr>
          </a:p>
          <a:p>
            <a:pPr marL="0" indent="0">
              <a:buNone/>
            </a:pPr>
            <a:r>
              <a:rPr lang="en-US" sz="3600" b="1" dirty="0">
                <a:solidFill>
                  <a:srgbClr val="3C6D74"/>
                </a:solidFill>
                <a:latin typeface="Tw Cen MT" panose="020B0602020104020603" pitchFamily="34" charset="0"/>
              </a:rPr>
              <a:t>How do people in our circles help us succeed in life?</a:t>
            </a:r>
          </a:p>
        </p:txBody>
      </p:sp>
      <p:sp>
        <p:nvSpPr>
          <p:cNvPr id="4" name="object 2">
            <a:extLst>
              <a:ext uri="{FF2B5EF4-FFF2-40B4-BE49-F238E27FC236}">
                <a16:creationId xmlns:a16="http://schemas.microsoft.com/office/drawing/2014/main" id="{84DCA322-6533-48BD-B57D-394AD8A446F2}"/>
              </a:ext>
            </a:extLst>
          </p:cNvPr>
          <p:cNvSpPr/>
          <p:nvPr/>
        </p:nvSpPr>
        <p:spPr>
          <a:xfrm>
            <a:off x="-66675" y="-66674"/>
            <a:ext cx="12295401" cy="1458808"/>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C13FD54C-12E5-4593-9443-C8F0B6D0AF46}"/>
              </a:ext>
            </a:extLst>
          </p:cNvPr>
          <p:cNvCxnSpPr>
            <a:cxnSpLocks/>
          </p:cNvCxnSpPr>
          <p:nvPr/>
        </p:nvCxnSpPr>
        <p:spPr>
          <a:xfrm>
            <a:off x="0" y="142541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76400" y="66675"/>
            <a:ext cx="8610600" cy="1250594"/>
          </a:xfrm>
        </p:spPr>
        <p:txBody>
          <a:bodyPr>
            <a:normAutofit/>
          </a:bodyPr>
          <a:lstStyle/>
          <a:p>
            <a:pPr algn="ctr"/>
            <a:r>
              <a:rPr lang="en-US" b="1" dirty="0">
                <a:solidFill>
                  <a:schemeClr val="bg1">
                    <a:lumMod val="95000"/>
                  </a:schemeClr>
                </a:solidFill>
                <a:latin typeface="Tw Cen MT" panose="020B0602020104020603" pitchFamily="34" charset="0"/>
              </a:rPr>
              <a:t>Circles of Support</a:t>
            </a:r>
          </a:p>
        </p:txBody>
      </p:sp>
    </p:spTree>
    <p:extLst>
      <p:ext uri="{BB962C8B-B14F-4D97-AF65-F5344CB8AC3E}">
        <p14:creationId xmlns:p14="http://schemas.microsoft.com/office/powerpoint/2010/main" val="3765631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756" y="1750123"/>
            <a:ext cx="10914776" cy="4944291"/>
          </a:xfrm>
        </p:spPr>
        <p:txBody>
          <a:bodyPr>
            <a:normAutofit fontScale="77500" lnSpcReduction="20000"/>
          </a:bodyPr>
          <a:lstStyle/>
          <a:p>
            <a:pPr marL="0" indent="0">
              <a:buNone/>
            </a:pPr>
            <a:endParaRPr lang="en-US" dirty="0"/>
          </a:p>
          <a:p>
            <a:r>
              <a:rPr lang="en-US" sz="5200" b="1" dirty="0">
                <a:solidFill>
                  <a:srgbClr val="3C6D74"/>
                </a:solidFill>
                <a:latin typeface="Tw Cen MT" panose="020B0602020104020603" pitchFamily="34" charset="0"/>
              </a:rPr>
              <a:t>Person-centered planning</a:t>
            </a:r>
          </a:p>
          <a:p>
            <a:r>
              <a:rPr lang="en-US" sz="5200" b="1" dirty="0">
                <a:solidFill>
                  <a:srgbClr val="3C6D74"/>
                </a:solidFill>
                <a:latin typeface="Tw Cen MT" panose="020B0602020104020603" pitchFamily="34" charset="0"/>
              </a:rPr>
              <a:t>Self-determination</a:t>
            </a:r>
          </a:p>
          <a:p>
            <a:r>
              <a:rPr lang="en-US" sz="5200" b="1" dirty="0">
                <a:solidFill>
                  <a:srgbClr val="3C6D74"/>
                </a:solidFill>
                <a:latin typeface="Tw Cen MT" panose="020B0602020104020603" pitchFamily="34" charset="0"/>
              </a:rPr>
              <a:t>Release of information forms</a:t>
            </a:r>
          </a:p>
          <a:p>
            <a:r>
              <a:rPr lang="en-US" sz="5200" b="1" dirty="0">
                <a:solidFill>
                  <a:srgbClr val="3C6D74"/>
                </a:solidFill>
                <a:latin typeface="Tw Cen MT" panose="020B0602020104020603" pitchFamily="34" charset="0"/>
              </a:rPr>
              <a:t>Supported </a:t>
            </a:r>
            <a:r>
              <a:rPr lang="en-US" sz="5200" b="1" dirty="0">
                <a:solidFill>
                  <a:srgbClr val="3F6571"/>
                </a:solidFill>
                <a:latin typeface="Tw Cen MT" panose="020B0602020104020603" pitchFamily="34" charset="0"/>
              </a:rPr>
              <a:t>Decision-Making agreements</a:t>
            </a:r>
          </a:p>
          <a:p>
            <a:r>
              <a:rPr lang="en-US" sz="5200" b="1" dirty="0">
                <a:solidFill>
                  <a:srgbClr val="3F6571"/>
                </a:solidFill>
                <a:latin typeface="Tw Cen MT" panose="020B0602020104020603" pitchFamily="34" charset="0"/>
              </a:rPr>
              <a:t>Power of Attorney</a:t>
            </a:r>
          </a:p>
          <a:p>
            <a:r>
              <a:rPr lang="en-US" sz="5200" b="1" dirty="0">
                <a:solidFill>
                  <a:srgbClr val="3F6571"/>
                </a:solidFill>
                <a:latin typeface="Tw Cen MT" panose="020B0602020104020603" pitchFamily="34" charset="0"/>
              </a:rPr>
              <a:t>Medical Power of Attorney</a:t>
            </a:r>
            <a:r>
              <a:rPr lang="en-US" sz="5200" b="1" dirty="0">
                <a:solidFill>
                  <a:srgbClr val="3C6D74"/>
                </a:solidFill>
                <a:latin typeface="Tw Cen MT" panose="020B0602020104020603" pitchFamily="34" charset="0"/>
              </a:rPr>
              <a:t>/advanced directive</a:t>
            </a:r>
          </a:p>
          <a:p>
            <a:r>
              <a:rPr lang="en-US" sz="5200" b="1" dirty="0">
                <a:solidFill>
                  <a:srgbClr val="3C6D74"/>
                </a:solidFill>
                <a:latin typeface="Tw Cen MT" panose="020B0602020104020603" pitchFamily="34" charset="0"/>
              </a:rPr>
              <a:t>Representative payees and other financial tools</a:t>
            </a:r>
          </a:p>
          <a:p>
            <a:r>
              <a:rPr lang="en-US" sz="5200" b="1" dirty="0">
                <a:solidFill>
                  <a:srgbClr val="3C6D74"/>
                </a:solidFill>
                <a:latin typeface="Tw Cen MT" panose="020B0602020104020603" pitchFamily="34" charset="0"/>
              </a:rPr>
              <a:t>Trusts</a:t>
            </a:r>
          </a:p>
          <a:p>
            <a:endParaRPr lang="en-US" dirty="0">
              <a:latin typeface="Arial Rounded MT Bold" panose="020F0704030504030204" pitchFamily="34" charset="0"/>
            </a:endParaRPr>
          </a:p>
        </p:txBody>
      </p:sp>
      <p:sp>
        <p:nvSpPr>
          <p:cNvPr id="4" name="object 2">
            <a:extLst>
              <a:ext uri="{FF2B5EF4-FFF2-40B4-BE49-F238E27FC236}">
                <a16:creationId xmlns:a16="http://schemas.microsoft.com/office/drawing/2014/main" id="{A4E2C223-57C2-450C-A3D0-0F342208B04C}"/>
              </a:ext>
            </a:extLst>
          </p:cNvPr>
          <p:cNvSpPr/>
          <p:nvPr/>
        </p:nvSpPr>
        <p:spPr>
          <a:xfrm>
            <a:off x="-85725" y="-95246"/>
            <a:ext cx="12310529" cy="1498568"/>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5960C20A-AFFB-47C0-975A-8312AD7A0165}"/>
              </a:ext>
            </a:extLst>
          </p:cNvPr>
          <p:cNvCxnSpPr>
            <a:cxnSpLocks/>
          </p:cNvCxnSpPr>
          <p:nvPr/>
        </p:nvCxnSpPr>
        <p:spPr>
          <a:xfrm>
            <a:off x="0" y="142541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199" y="-22088"/>
            <a:ext cx="10639425" cy="869814"/>
          </a:xfrm>
        </p:spPr>
        <p:txBody>
          <a:bodyPr rIns="548640">
            <a:normAutofit fontScale="90000"/>
          </a:bodyPr>
          <a:lstStyle/>
          <a:p>
            <a:pPr algn="ctr"/>
            <a:br>
              <a:rPr lang="en-US" sz="1000" dirty="0">
                <a:latin typeface="Arial Rounded MT Bold" panose="020F0704030504030204" pitchFamily="34" charset="0"/>
              </a:rPr>
            </a:br>
            <a:br>
              <a:rPr lang="en-US" sz="2400" dirty="0">
                <a:latin typeface="Arial Rounded MT Bold" panose="020F0704030504030204" pitchFamily="34" charset="0"/>
              </a:rPr>
            </a:br>
            <a:r>
              <a:rPr lang="en-US" sz="4900" b="1" dirty="0">
                <a:solidFill>
                  <a:schemeClr val="bg1"/>
                </a:solidFill>
                <a:latin typeface="Tw Cen MT" panose="020B0602020104020603" pitchFamily="34" charset="0"/>
              </a:rPr>
              <a:t>Other Supports and Tools </a:t>
            </a:r>
          </a:p>
        </p:txBody>
      </p:sp>
    </p:spTree>
    <p:extLst>
      <p:ext uri="{BB962C8B-B14F-4D97-AF65-F5344CB8AC3E}">
        <p14:creationId xmlns:p14="http://schemas.microsoft.com/office/powerpoint/2010/main" val="322221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3F429D-C28E-44A4-9E6C-DED56CDF9812}"/>
              </a:ext>
            </a:extLst>
          </p:cNvPr>
          <p:cNvSpPr txBox="1"/>
          <p:nvPr/>
        </p:nvSpPr>
        <p:spPr>
          <a:xfrm>
            <a:off x="1884848" y="2146834"/>
            <a:ext cx="8803244" cy="3323987"/>
          </a:xfrm>
          <a:prstGeom prst="rect">
            <a:avLst/>
          </a:prstGeom>
          <a:noFill/>
        </p:spPr>
        <p:txBody>
          <a:bodyPr wrap="none" rtlCol="0">
            <a:spAutoFit/>
          </a:bodyPr>
          <a:lstStyle/>
          <a:p>
            <a:pPr algn="ctr"/>
            <a:r>
              <a:rPr lang="en-US" sz="4800" b="1" dirty="0">
                <a:solidFill>
                  <a:srgbClr val="3F6571"/>
                </a:solidFill>
                <a:latin typeface="Tw Cen MT" panose="020B0602020104020603" pitchFamily="34" charset="0"/>
                <a:cs typeface="Times New Roman" panose="02020603050405020304" pitchFamily="18" charset="0"/>
              </a:rPr>
              <a:t>What are your ultimate hopes for </a:t>
            </a:r>
          </a:p>
          <a:p>
            <a:pPr algn="ctr"/>
            <a:r>
              <a:rPr lang="en-US" sz="4800" b="1" dirty="0">
                <a:solidFill>
                  <a:srgbClr val="3F6571"/>
                </a:solidFill>
                <a:latin typeface="Tw Cen MT" panose="020B0602020104020603" pitchFamily="34" charset="0"/>
                <a:cs typeface="Times New Roman" panose="02020603050405020304" pitchFamily="18" charset="0"/>
              </a:rPr>
              <a:t>your students?</a:t>
            </a:r>
          </a:p>
          <a:p>
            <a:pPr algn="ctr"/>
            <a:endParaRPr lang="en-US" sz="4800" b="1" dirty="0">
              <a:solidFill>
                <a:srgbClr val="3F6571"/>
              </a:solidFill>
              <a:latin typeface="Tw Cen MT" panose="020B0602020104020603" pitchFamily="34" charset="0"/>
              <a:cs typeface="Times New Roman" panose="02020603050405020304" pitchFamily="18" charset="0"/>
            </a:endParaRPr>
          </a:p>
          <a:p>
            <a:pPr algn="ctr"/>
            <a:r>
              <a:rPr lang="en-US" sz="4800" b="1" dirty="0">
                <a:solidFill>
                  <a:srgbClr val="3F6571"/>
                </a:solidFill>
                <a:latin typeface="Tw Cen MT" panose="020B0602020104020603" pitchFamily="34" charset="0"/>
                <a:cs typeface="Times New Roman" panose="02020603050405020304" pitchFamily="18" charset="0"/>
              </a:rPr>
              <a:t>Long-term outcomes?</a:t>
            </a:r>
            <a:endParaRPr lang="en-US" sz="4800" dirty="0">
              <a:solidFill>
                <a:srgbClr val="3F6571"/>
              </a:solidFill>
              <a:latin typeface="Tw Cen MT" panose="020B0602020104020603" pitchFamily="34" charset="0"/>
            </a:endParaRPr>
          </a:p>
          <a:p>
            <a:endParaRPr lang="en-US" dirty="0"/>
          </a:p>
        </p:txBody>
      </p:sp>
      <p:sp>
        <p:nvSpPr>
          <p:cNvPr id="3" name="object 2">
            <a:extLst>
              <a:ext uri="{FF2B5EF4-FFF2-40B4-BE49-F238E27FC236}">
                <a16:creationId xmlns:a16="http://schemas.microsoft.com/office/drawing/2014/main" id="{939E6F09-1790-43C4-BC42-19C03C195188}"/>
              </a:ext>
            </a:extLst>
          </p:cNvPr>
          <p:cNvSpPr/>
          <p:nvPr/>
        </p:nvSpPr>
        <p:spPr>
          <a:xfrm>
            <a:off x="0" y="3"/>
            <a:ext cx="12201831" cy="1395863"/>
          </a:xfrm>
          <a:prstGeom prst="rect">
            <a:avLst/>
          </a:prstGeom>
          <a:solidFill>
            <a:srgbClr val="3F6571"/>
          </a:solidFill>
        </p:spPr>
        <p:txBody>
          <a:bodyPr wrap="square" lIns="0" tIns="0" rIns="0" bIns="0" rtlCol="0"/>
          <a:lstStyle/>
          <a:p>
            <a:pPr algn="ctr"/>
            <a:endParaRPr lang="en-US" sz="1000" b="1" dirty="0">
              <a:solidFill>
                <a:srgbClr val="3F6571"/>
              </a:solidFill>
              <a:latin typeface="Tw Cen MT" panose="020B0602020104020603" pitchFamily="34" charset="0"/>
              <a:cs typeface="Calibri" panose="020F0502020204030204" pitchFamily="34" charset="0"/>
            </a:endParaRPr>
          </a:p>
          <a:p>
            <a:pPr algn="ctr"/>
            <a:endParaRPr lang="en-US" sz="1000" b="1" dirty="0">
              <a:solidFill>
                <a:srgbClr val="3F6571"/>
              </a:solidFill>
              <a:latin typeface="Tw Cen MT" panose="020B0602020104020603"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B0371514-5F4A-4177-BCA3-B7BBE40BAAC0}"/>
              </a:ext>
            </a:extLst>
          </p:cNvPr>
          <p:cNvCxnSpPr>
            <a:cxnSpLocks/>
          </p:cNvCxnSpPr>
          <p:nvPr/>
        </p:nvCxnSpPr>
        <p:spPr>
          <a:xfrm>
            <a:off x="0" y="1422775"/>
            <a:ext cx="1222093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A15F14F-8BDF-4728-8DD2-550775644D6C}"/>
              </a:ext>
            </a:extLst>
          </p:cNvPr>
          <p:cNvSpPr txBox="1"/>
          <p:nvPr/>
        </p:nvSpPr>
        <p:spPr>
          <a:xfrm>
            <a:off x="2237362" y="369652"/>
            <a:ext cx="7762672" cy="769441"/>
          </a:xfrm>
          <a:prstGeom prst="rect">
            <a:avLst/>
          </a:prstGeom>
          <a:noFill/>
        </p:spPr>
        <p:txBody>
          <a:bodyPr wrap="square" rtlCol="0">
            <a:spAutoFit/>
          </a:bodyPr>
          <a:lstStyle/>
          <a:p>
            <a:pPr algn="ctr"/>
            <a:r>
              <a:rPr lang="en-US" sz="4400" b="1" dirty="0">
                <a:solidFill>
                  <a:schemeClr val="bg1"/>
                </a:solidFill>
              </a:rPr>
              <a:t>Teacher</a:t>
            </a:r>
            <a:r>
              <a:rPr lang="en-US" sz="4400" b="1" dirty="0">
                <a:solidFill>
                  <a:srgbClr val="FFFF00"/>
                </a:solidFill>
              </a:rPr>
              <a:t> </a:t>
            </a:r>
            <a:r>
              <a:rPr lang="en-US" sz="4400" b="1" dirty="0">
                <a:solidFill>
                  <a:schemeClr val="bg1">
                    <a:lumMod val="95000"/>
                  </a:schemeClr>
                </a:solidFill>
              </a:rPr>
              <a:t>Hopes</a:t>
            </a:r>
          </a:p>
        </p:txBody>
      </p:sp>
    </p:spTree>
    <p:extLst>
      <p:ext uri="{BB962C8B-B14F-4D97-AF65-F5344CB8AC3E}">
        <p14:creationId xmlns:p14="http://schemas.microsoft.com/office/powerpoint/2010/main" val="3239850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513" y="2109919"/>
            <a:ext cx="11105803" cy="4446524"/>
          </a:xfrm>
        </p:spPr>
        <p:txBody>
          <a:bodyPr>
            <a:normAutofit fontScale="25000" lnSpcReduction="20000"/>
          </a:bodyPr>
          <a:lstStyle/>
          <a:p>
            <a:pPr marL="0" indent="0">
              <a:buNone/>
            </a:pPr>
            <a:r>
              <a:rPr lang="en-US" sz="14400" b="1" dirty="0">
                <a:solidFill>
                  <a:srgbClr val="3F6571"/>
                </a:solidFill>
                <a:latin typeface="Tw Cen MT" panose="020B0602020104020603" pitchFamily="34" charset="0"/>
              </a:rPr>
              <a:t>AT can make decision-making easier and help people live more independently!</a:t>
            </a:r>
          </a:p>
          <a:p>
            <a:pPr marL="0" indent="0">
              <a:buNone/>
            </a:pPr>
            <a:r>
              <a:rPr lang="en-US" sz="8000" b="1" dirty="0">
                <a:solidFill>
                  <a:srgbClr val="3F6571"/>
                </a:solidFill>
                <a:latin typeface="Tw Cen MT" panose="020B0602020104020603" pitchFamily="34" charset="0"/>
              </a:rPr>
              <a:t> </a:t>
            </a:r>
          </a:p>
          <a:p>
            <a:pPr marL="0" indent="0">
              <a:buNone/>
            </a:pPr>
            <a:r>
              <a:rPr lang="en-US" sz="8000" b="1" dirty="0">
                <a:solidFill>
                  <a:srgbClr val="3F6571"/>
                </a:solidFill>
                <a:latin typeface="Tw Cen MT" panose="020B0602020104020603" pitchFamily="34" charset="0"/>
              </a:rPr>
              <a:t>                                                                    </a:t>
            </a:r>
            <a:r>
              <a:rPr lang="en-US" sz="14400" b="1" dirty="0">
                <a:solidFill>
                  <a:srgbClr val="3F6571"/>
                </a:solidFill>
                <a:latin typeface="Tw Cen MT" panose="020B0602020104020603" pitchFamily="34" charset="0"/>
              </a:rPr>
              <a:t>click here      </a:t>
            </a:r>
            <a:r>
              <a:rPr lang="en-US" sz="9600" u="sng" dirty="0">
                <a:solidFill>
                  <a:schemeClr val="accent4">
                    <a:lumMod val="75000"/>
                  </a:schemeClr>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link</a:t>
            </a:r>
            <a:r>
              <a:rPr lang="en-US" sz="9600" dirty="0">
                <a:solidFill>
                  <a:schemeClr val="accent4">
                    <a:lumMod val="75000"/>
                  </a:schemeClr>
                </a:solidFill>
                <a:latin typeface="Calibri" panose="020F0502020204030204" pitchFamily="34" charset="0"/>
                <a:ea typeface="Calibri" panose="020F0502020204030204" pitchFamily="34" charset="0"/>
              </a:rPr>
              <a:t> </a:t>
            </a:r>
          </a:p>
          <a:p>
            <a:pPr marL="0" indent="0">
              <a:buNone/>
            </a:pPr>
            <a:endParaRPr lang="en-US" sz="9600" dirty="0">
              <a:solidFill>
                <a:schemeClr val="accent4">
                  <a:lumMod val="75000"/>
                </a:schemeClr>
              </a:solidFill>
              <a:latin typeface="Calibri" panose="020F0502020204030204" pitchFamily="34" charset="0"/>
              <a:ea typeface="Calibri" panose="020F0502020204030204" pitchFamily="34" charset="0"/>
            </a:endParaRPr>
          </a:p>
          <a:p>
            <a:pPr marL="0" indent="0">
              <a:buNone/>
            </a:pPr>
            <a:r>
              <a:rPr lang="en-US" sz="14400" b="1" dirty="0">
                <a:solidFill>
                  <a:srgbClr val="3F6571"/>
                </a:solidFill>
                <a:latin typeface="Tw Cen MT" panose="020B0602020104020603" pitchFamily="34" charset="0"/>
              </a:rPr>
              <a:t>A few examples:</a:t>
            </a:r>
            <a:endParaRPr lang="en-US" sz="14400" dirty="0">
              <a:solidFill>
                <a:schemeClr val="accent4">
                  <a:lumMod val="75000"/>
                </a:schemeClr>
              </a:solidFill>
              <a:latin typeface="Calibri" panose="020F0502020204030204" pitchFamily="34" charset="0"/>
              <a:ea typeface="Calibri" panose="020F0502020204030204" pitchFamily="34" charset="0"/>
            </a:endParaRPr>
          </a:p>
          <a:p>
            <a:pPr lvl="1"/>
            <a:r>
              <a:rPr lang="en-US" sz="14000" b="1" dirty="0">
                <a:solidFill>
                  <a:srgbClr val="3F6571"/>
                </a:solidFill>
                <a:latin typeface="Tw Cen MT" panose="020B0602020104020603" pitchFamily="34" charset="0"/>
              </a:rPr>
              <a:t>Medication management devices</a:t>
            </a:r>
          </a:p>
          <a:p>
            <a:pPr lvl="1"/>
            <a:r>
              <a:rPr lang="en-US" sz="14000" b="1" dirty="0">
                <a:solidFill>
                  <a:srgbClr val="3F6571"/>
                </a:solidFill>
                <a:latin typeface="Tw Cen MT" panose="020B0602020104020603" pitchFamily="34" charset="0"/>
              </a:rPr>
              <a:t>GPS technology</a:t>
            </a:r>
          </a:p>
          <a:p>
            <a:pPr lvl="1"/>
            <a:r>
              <a:rPr lang="en-US" sz="14000" b="1" dirty="0">
                <a:solidFill>
                  <a:srgbClr val="3F6571"/>
                </a:solidFill>
                <a:latin typeface="Tw Cen MT" panose="020B0602020104020603" pitchFamily="34" charset="0"/>
              </a:rPr>
              <a:t>Virtual assistants, like Alexa</a:t>
            </a:r>
          </a:p>
          <a:p>
            <a:pPr lvl="1"/>
            <a:r>
              <a:rPr lang="en-US" sz="14000" b="1" dirty="0">
                <a:solidFill>
                  <a:srgbClr val="3F6571"/>
                </a:solidFill>
                <a:latin typeface="Tw Cen MT" panose="020B0602020104020603" pitchFamily="34" charset="0"/>
              </a:rPr>
              <a:t>Remote monitoring and control of environment</a:t>
            </a:r>
          </a:p>
          <a:p>
            <a:pPr marL="0" indent="0">
              <a:buNone/>
            </a:pPr>
            <a:r>
              <a:rPr lang="en-US" sz="17600" b="1" dirty="0">
                <a:solidFill>
                  <a:srgbClr val="6596A3"/>
                </a:solidFill>
              </a:rPr>
              <a:t>	</a:t>
            </a:r>
          </a:p>
          <a:p>
            <a:pPr marL="0" indent="0">
              <a:buNone/>
            </a:pPr>
            <a:r>
              <a:rPr lang="en-US" dirty="0"/>
              <a:t>	</a:t>
            </a:r>
          </a:p>
          <a:p>
            <a:pPr marL="0" indent="0">
              <a:buNone/>
            </a:pPr>
            <a:r>
              <a:rPr lang="en-US" dirty="0"/>
              <a:t> </a:t>
            </a:r>
          </a:p>
        </p:txBody>
      </p:sp>
      <p:sp>
        <p:nvSpPr>
          <p:cNvPr id="4" name="object 2">
            <a:extLst>
              <a:ext uri="{FF2B5EF4-FFF2-40B4-BE49-F238E27FC236}">
                <a16:creationId xmlns:a16="http://schemas.microsoft.com/office/drawing/2014/main" id="{11A45574-8FB9-4603-89F0-930053075928}"/>
              </a:ext>
            </a:extLst>
          </p:cNvPr>
          <p:cNvSpPr/>
          <p:nvPr/>
        </p:nvSpPr>
        <p:spPr>
          <a:xfrm>
            <a:off x="-66674" y="-66673"/>
            <a:ext cx="12268506" cy="1473342"/>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2B79A0DA-9C8E-4FAD-930B-B5B42E8E63F9}"/>
              </a:ext>
            </a:extLst>
          </p:cNvPr>
          <p:cNvCxnSpPr>
            <a:cxnSpLocks/>
          </p:cNvCxnSpPr>
          <p:nvPr/>
        </p:nvCxnSpPr>
        <p:spPr>
          <a:xfrm>
            <a:off x="0" y="142541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4775" y="30834"/>
            <a:ext cx="11982450" cy="1416966"/>
          </a:xfrm>
        </p:spPr>
        <p:txBody>
          <a:bodyPr>
            <a:normAutofit/>
          </a:bodyPr>
          <a:lstStyle/>
          <a:p>
            <a:pPr algn="ctr"/>
            <a:r>
              <a:rPr lang="en-US" b="1" dirty="0">
                <a:solidFill>
                  <a:schemeClr val="bg1"/>
                </a:solidFill>
                <a:latin typeface="Tw Cen MT" panose="020B0602020104020603" pitchFamily="34" charset="0"/>
              </a:rPr>
              <a:t>Assistive Technology</a:t>
            </a:r>
          </a:p>
        </p:txBody>
      </p:sp>
      <p:sp>
        <p:nvSpPr>
          <p:cNvPr id="6" name="Arrow: Right 5">
            <a:extLst>
              <a:ext uri="{FF2B5EF4-FFF2-40B4-BE49-F238E27FC236}">
                <a16:creationId xmlns:a16="http://schemas.microsoft.com/office/drawing/2014/main" id="{66DF141C-56F5-4E04-9A46-288F62F2331E}"/>
              </a:ext>
            </a:extLst>
          </p:cNvPr>
          <p:cNvSpPr/>
          <p:nvPr/>
        </p:nvSpPr>
        <p:spPr>
          <a:xfrm>
            <a:off x="7140103" y="3429000"/>
            <a:ext cx="505839" cy="369652"/>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0812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sz="3900" b="1" dirty="0">
                <a:solidFill>
                  <a:srgbClr val="49707B"/>
                </a:solidFill>
                <a:latin typeface="Tw Cen MT" panose="020B0602020104020603" pitchFamily="34" charset="0"/>
              </a:rPr>
              <a:t>Person-centered planning is a way for people with I/DD to plan their lives. It builds on their strengths and honors their choices, preferences and abilities.</a:t>
            </a:r>
          </a:p>
          <a:p>
            <a:pPr marL="0" indent="0">
              <a:buNone/>
            </a:pPr>
            <a:r>
              <a:rPr lang="en-US" sz="3900" b="1" dirty="0">
                <a:solidFill>
                  <a:srgbClr val="49707B"/>
                </a:solidFill>
                <a:latin typeface="Tw Cen MT" panose="020B0602020104020603" pitchFamily="34" charset="0"/>
              </a:rPr>
              <a:t>It’s required by state and federal law, for people who receive behavioral health care services.</a:t>
            </a:r>
          </a:p>
          <a:p>
            <a:endParaRPr lang="en-US" sz="3600" dirty="0"/>
          </a:p>
        </p:txBody>
      </p:sp>
      <p:sp>
        <p:nvSpPr>
          <p:cNvPr id="4" name="object 2">
            <a:extLst>
              <a:ext uri="{FF2B5EF4-FFF2-40B4-BE49-F238E27FC236}">
                <a16:creationId xmlns:a16="http://schemas.microsoft.com/office/drawing/2014/main" id="{7F3B174B-797F-4D92-870F-12F1F053B8AC}"/>
              </a:ext>
            </a:extLst>
          </p:cNvPr>
          <p:cNvSpPr/>
          <p:nvPr/>
        </p:nvSpPr>
        <p:spPr>
          <a:xfrm>
            <a:off x="-66675" y="-85718"/>
            <a:ext cx="12310529" cy="1495718"/>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9E97572D-9E05-4C82-BD85-5406A68FA0A7}"/>
              </a:ext>
            </a:extLst>
          </p:cNvPr>
          <p:cNvCxnSpPr>
            <a:cxnSpLocks/>
          </p:cNvCxnSpPr>
          <p:nvPr/>
        </p:nvCxnSpPr>
        <p:spPr>
          <a:xfrm>
            <a:off x="0" y="142541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03926" y="-15562"/>
            <a:ext cx="8968205" cy="1349061"/>
          </a:xfrm>
        </p:spPr>
        <p:txBody>
          <a:bodyPr>
            <a:noAutofit/>
          </a:bodyPr>
          <a:lstStyle/>
          <a:p>
            <a:pPr algn="ctr"/>
            <a:r>
              <a:rPr lang="en-US" b="1" dirty="0">
                <a:solidFill>
                  <a:schemeClr val="bg1"/>
                </a:solidFill>
                <a:latin typeface="Tw Cen MT" panose="020B0602020104020603" pitchFamily="34" charset="0"/>
              </a:rPr>
              <a:t>Person-Centered Planning </a:t>
            </a:r>
          </a:p>
        </p:txBody>
      </p:sp>
    </p:spTree>
    <p:extLst>
      <p:ext uri="{BB962C8B-B14F-4D97-AF65-F5344CB8AC3E}">
        <p14:creationId xmlns:p14="http://schemas.microsoft.com/office/powerpoint/2010/main" val="3375351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185" y="1981603"/>
            <a:ext cx="10947043" cy="4365937"/>
          </a:xfrm>
        </p:spPr>
        <p:txBody>
          <a:bodyPr>
            <a:normAutofit fontScale="92500" lnSpcReduction="10000"/>
          </a:bodyPr>
          <a:lstStyle/>
          <a:p>
            <a:pPr marL="0" indent="0">
              <a:buNone/>
            </a:pPr>
            <a:endParaRPr lang="en-US" sz="2400" dirty="0"/>
          </a:p>
          <a:p>
            <a:pPr marL="0" indent="0">
              <a:buNone/>
            </a:pPr>
            <a:r>
              <a:rPr lang="en-US" sz="3900" b="1" dirty="0">
                <a:solidFill>
                  <a:srgbClr val="3F6571"/>
                </a:solidFill>
                <a:latin typeface="Tw Cen MT" panose="020B0602020104020603" pitchFamily="34" charset="0"/>
              </a:rPr>
              <a:t>Self-determination means making your own choices, learning to solve problems, and taking control and responsibility for your own life.  People who are self-determined make things happen in their own lives. They know what they want and how to get it. They choose and set goals, then work to reach them. They advocate on their own behalf and are involved in solving problems and making decisions about their lives.</a:t>
            </a:r>
            <a:r>
              <a:rPr lang="en-US" sz="4400" b="1" dirty="0">
                <a:solidFill>
                  <a:srgbClr val="3F6571"/>
                </a:solidFill>
              </a:rPr>
              <a:t> </a:t>
            </a:r>
          </a:p>
        </p:txBody>
      </p:sp>
      <p:sp>
        <p:nvSpPr>
          <p:cNvPr id="4" name="object 2">
            <a:extLst>
              <a:ext uri="{FF2B5EF4-FFF2-40B4-BE49-F238E27FC236}">
                <a16:creationId xmlns:a16="http://schemas.microsoft.com/office/drawing/2014/main" id="{7D0C34E9-F66F-4ACB-A1EE-E37DDA49EAA3}"/>
              </a:ext>
            </a:extLst>
          </p:cNvPr>
          <p:cNvSpPr/>
          <p:nvPr/>
        </p:nvSpPr>
        <p:spPr>
          <a:xfrm>
            <a:off x="-66675" y="-66668"/>
            <a:ext cx="12291479" cy="1469990"/>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5F23C837-F67F-4E44-92B8-F5705F02A4B3}"/>
              </a:ext>
            </a:extLst>
          </p:cNvPr>
          <p:cNvCxnSpPr>
            <a:cxnSpLocks/>
          </p:cNvCxnSpPr>
          <p:nvPr/>
        </p:nvCxnSpPr>
        <p:spPr>
          <a:xfrm>
            <a:off x="0" y="142541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86406" y="104775"/>
            <a:ext cx="8610600" cy="1248178"/>
          </a:xfrm>
        </p:spPr>
        <p:txBody>
          <a:bodyPr>
            <a:normAutofit/>
          </a:bodyPr>
          <a:lstStyle/>
          <a:p>
            <a:pPr algn="ctr"/>
            <a:r>
              <a:rPr lang="en-US" b="1" dirty="0">
                <a:solidFill>
                  <a:schemeClr val="bg1"/>
                </a:solidFill>
                <a:latin typeface="Tw Cen MT" panose="020B0602020104020603" pitchFamily="34" charset="0"/>
              </a:rPr>
              <a:t>Self-Determination</a:t>
            </a:r>
          </a:p>
        </p:txBody>
      </p:sp>
    </p:spTree>
    <p:extLst>
      <p:ext uri="{BB962C8B-B14F-4D97-AF65-F5344CB8AC3E}">
        <p14:creationId xmlns:p14="http://schemas.microsoft.com/office/powerpoint/2010/main" val="223627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4CC3A1E-9A3C-48B7-A89A-9679C7929C61}"/>
              </a:ext>
            </a:extLst>
          </p:cNvPr>
          <p:cNvSpPr/>
          <p:nvPr/>
        </p:nvSpPr>
        <p:spPr>
          <a:xfrm>
            <a:off x="-5603" y="-11188"/>
            <a:ext cx="12224804" cy="1403321"/>
          </a:xfrm>
          <a:prstGeom prst="rect">
            <a:avLst/>
          </a:prstGeom>
          <a:solidFill>
            <a:srgbClr val="3C6D74"/>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838200" y="79375"/>
            <a:ext cx="10515600" cy="1325563"/>
          </a:xfrm>
        </p:spPr>
        <p:txBody>
          <a:bodyPr>
            <a:normAutofit/>
          </a:bodyPr>
          <a:lstStyle/>
          <a:p>
            <a:pPr algn="ctr"/>
            <a:r>
              <a:rPr lang="en-US" b="1" dirty="0">
                <a:solidFill>
                  <a:schemeClr val="bg1"/>
                </a:solidFill>
                <a:latin typeface="Tw Cen MT" panose="020B0602020104020603" pitchFamily="34" charset="0"/>
              </a:rPr>
              <a:t>Release of Information Forms </a:t>
            </a:r>
          </a:p>
        </p:txBody>
      </p:sp>
      <p:sp>
        <p:nvSpPr>
          <p:cNvPr id="3" name="Content Placeholder 2"/>
          <p:cNvSpPr>
            <a:spLocks noGrp="1"/>
          </p:cNvSpPr>
          <p:nvPr>
            <p:ph idx="1"/>
          </p:nvPr>
        </p:nvSpPr>
        <p:spPr>
          <a:xfrm>
            <a:off x="838200" y="1987637"/>
            <a:ext cx="10515600" cy="4298863"/>
          </a:xfrm>
        </p:spPr>
        <p:txBody>
          <a:bodyPr>
            <a:normAutofit/>
          </a:bodyPr>
          <a:lstStyle/>
          <a:p>
            <a:pPr marL="0" indent="0">
              <a:buNone/>
            </a:pPr>
            <a:r>
              <a:rPr lang="en-US" b="1" dirty="0"/>
              <a:t>    </a:t>
            </a:r>
          </a:p>
          <a:p>
            <a:pPr marL="0" indent="0">
              <a:buNone/>
            </a:pPr>
            <a:r>
              <a:rPr lang="en-US" b="1" dirty="0"/>
              <a:t> </a:t>
            </a:r>
            <a:r>
              <a:rPr lang="en-US" sz="3600" b="1" dirty="0">
                <a:solidFill>
                  <a:srgbClr val="3F6571"/>
                </a:solidFill>
                <a:latin typeface="Tw Cen MT" panose="020B0602020104020603" pitchFamily="34" charset="0"/>
              </a:rPr>
              <a:t>When signed by an adult with a disability, ROI forms authorize parents (and other allies) access to student records, medical information and legal proceedings. This helps to ensure quality and continuity of services and care, and enhances the Supported Decision-Making process. </a:t>
            </a:r>
          </a:p>
        </p:txBody>
      </p:sp>
      <p:cxnSp>
        <p:nvCxnSpPr>
          <p:cNvPr id="5" name="Straight Connector 4">
            <a:extLst>
              <a:ext uri="{FF2B5EF4-FFF2-40B4-BE49-F238E27FC236}">
                <a16:creationId xmlns:a16="http://schemas.microsoft.com/office/drawing/2014/main" id="{426E1DEC-ABBD-4D04-BA96-007D18BA9BE9}"/>
              </a:ext>
            </a:extLst>
          </p:cNvPr>
          <p:cNvCxnSpPr>
            <a:cxnSpLocks/>
          </p:cNvCxnSpPr>
          <p:nvPr/>
        </p:nvCxnSpPr>
        <p:spPr>
          <a:xfrm>
            <a:off x="0" y="142541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537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06675"/>
            <a:ext cx="10515600" cy="2632074"/>
          </a:xfrm>
        </p:spPr>
        <p:txBody>
          <a:bodyPr/>
          <a:lstStyle/>
          <a:p>
            <a:endParaRPr lang="en-US" dirty="0"/>
          </a:p>
          <a:p>
            <a:pPr marL="0" indent="0">
              <a:buNone/>
            </a:pPr>
            <a:r>
              <a:rPr lang="en-US" sz="3600" b="1" dirty="0">
                <a:solidFill>
                  <a:srgbClr val="3F6571"/>
                </a:solidFill>
                <a:latin typeface="Tw Cen MT" panose="020B0602020104020603" pitchFamily="34" charset="0"/>
              </a:rPr>
              <a:t>Power of Attorney is a legal document that can be used to give another person the authority to make financial transactions, enter into contracts, make legal decisions and sign legal documents on your behalf.</a:t>
            </a:r>
          </a:p>
        </p:txBody>
      </p:sp>
      <p:sp>
        <p:nvSpPr>
          <p:cNvPr id="4" name="object 2">
            <a:extLst>
              <a:ext uri="{FF2B5EF4-FFF2-40B4-BE49-F238E27FC236}">
                <a16:creationId xmlns:a16="http://schemas.microsoft.com/office/drawing/2014/main" id="{EBC207EA-461A-41DE-BABB-2814F5116933}"/>
              </a:ext>
            </a:extLst>
          </p:cNvPr>
          <p:cNvSpPr/>
          <p:nvPr/>
        </p:nvSpPr>
        <p:spPr>
          <a:xfrm>
            <a:off x="-9525" y="0"/>
            <a:ext cx="12224804" cy="1403321"/>
          </a:xfrm>
          <a:prstGeom prst="rect">
            <a:avLst/>
          </a:prstGeom>
          <a:solidFill>
            <a:srgbClr val="49707B"/>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73F5DC3F-2509-41A7-8D0B-0DB988546092}"/>
              </a:ext>
            </a:extLst>
          </p:cNvPr>
          <p:cNvCxnSpPr>
            <a:cxnSpLocks/>
          </p:cNvCxnSpPr>
          <p:nvPr/>
        </p:nvCxnSpPr>
        <p:spPr>
          <a:xfrm>
            <a:off x="0" y="142541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62049" y="57150"/>
            <a:ext cx="9972675" cy="1360767"/>
          </a:xfrm>
        </p:spPr>
        <p:txBody>
          <a:bodyPr>
            <a:normAutofit/>
          </a:bodyPr>
          <a:lstStyle/>
          <a:p>
            <a:pPr algn="ctr"/>
            <a:r>
              <a:rPr lang="en-US" sz="3200" b="1" dirty="0">
                <a:solidFill>
                  <a:schemeClr val="bg1"/>
                </a:solidFill>
              </a:rPr>
              <a:t> </a:t>
            </a:r>
            <a:r>
              <a:rPr lang="en-US" b="1" dirty="0">
                <a:solidFill>
                  <a:schemeClr val="bg1"/>
                </a:solidFill>
                <a:latin typeface="Tw Cen MT" panose="020B0602020104020603" pitchFamily="34" charset="0"/>
              </a:rPr>
              <a:t>Power of Attorney </a:t>
            </a:r>
          </a:p>
        </p:txBody>
      </p:sp>
    </p:spTree>
    <p:extLst>
      <p:ext uri="{BB962C8B-B14F-4D97-AF65-F5344CB8AC3E}">
        <p14:creationId xmlns:p14="http://schemas.microsoft.com/office/powerpoint/2010/main" val="3880234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1400"/>
            <a:ext cx="10515600" cy="2927348"/>
          </a:xfrm>
        </p:spPr>
        <p:txBody>
          <a:bodyPr>
            <a:normAutofit/>
          </a:bodyPr>
          <a:lstStyle/>
          <a:p>
            <a:pPr marL="0" indent="0">
              <a:buNone/>
            </a:pPr>
            <a:r>
              <a:rPr lang="en-US" dirty="0"/>
              <a:t>  </a:t>
            </a:r>
            <a:endParaRPr lang="en-US" sz="2600" dirty="0"/>
          </a:p>
          <a:p>
            <a:pPr marL="0" indent="0">
              <a:buNone/>
            </a:pPr>
            <a:r>
              <a:rPr lang="en-US" sz="3600" b="1" dirty="0">
                <a:solidFill>
                  <a:srgbClr val="3F6571"/>
                </a:solidFill>
                <a:latin typeface="Tw Cen MT" panose="020B0602020104020603" pitchFamily="34" charset="0"/>
              </a:rPr>
              <a:t>A Medical Power of Attorney is a legal document in which you appoint someone (a patient advocate) to make health care decisions on your behalf when you cannot make them for yourself. </a:t>
            </a:r>
          </a:p>
          <a:p>
            <a:pPr marL="0" indent="0">
              <a:buNone/>
            </a:pPr>
            <a:endParaRPr lang="en-US" sz="3200" dirty="0"/>
          </a:p>
          <a:p>
            <a:pPr marL="0" indent="0">
              <a:buNone/>
            </a:pPr>
            <a:endParaRPr lang="en-US" dirty="0"/>
          </a:p>
        </p:txBody>
      </p:sp>
      <p:sp>
        <p:nvSpPr>
          <p:cNvPr id="4" name="object 2">
            <a:extLst>
              <a:ext uri="{FF2B5EF4-FFF2-40B4-BE49-F238E27FC236}">
                <a16:creationId xmlns:a16="http://schemas.microsoft.com/office/drawing/2014/main" id="{641A57FC-2BA1-45B4-9F1F-D6BA49D491A1}"/>
              </a:ext>
            </a:extLst>
          </p:cNvPr>
          <p:cNvSpPr/>
          <p:nvPr/>
        </p:nvSpPr>
        <p:spPr>
          <a:xfrm>
            <a:off x="-66675" y="-76200"/>
            <a:ext cx="12291479" cy="1501611"/>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E221BDE4-D1E4-4407-9246-0E866A9F53AF}"/>
              </a:ext>
            </a:extLst>
          </p:cNvPr>
          <p:cNvCxnSpPr>
            <a:cxnSpLocks/>
          </p:cNvCxnSpPr>
          <p:nvPr/>
        </p:nvCxnSpPr>
        <p:spPr>
          <a:xfrm>
            <a:off x="0" y="142541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26453" y="205525"/>
            <a:ext cx="9474952" cy="911823"/>
          </a:xfrm>
        </p:spPr>
        <p:txBody>
          <a:bodyPr>
            <a:noAutofit/>
          </a:bodyPr>
          <a:lstStyle/>
          <a:p>
            <a:pPr algn="ctr"/>
            <a:r>
              <a:rPr lang="en-US" b="1" dirty="0">
                <a:solidFill>
                  <a:schemeClr val="bg1"/>
                </a:solidFill>
                <a:latin typeface="Tw Cen MT" panose="020B0602020104020603" pitchFamily="34" charset="0"/>
              </a:rPr>
              <a:t>Medical Power of Attorney</a:t>
            </a:r>
          </a:p>
        </p:txBody>
      </p:sp>
    </p:spTree>
    <p:extLst>
      <p:ext uri="{BB962C8B-B14F-4D97-AF65-F5344CB8AC3E}">
        <p14:creationId xmlns:p14="http://schemas.microsoft.com/office/powerpoint/2010/main" val="3565862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352" y="2714625"/>
            <a:ext cx="10515600" cy="2762245"/>
          </a:xfrm>
        </p:spPr>
        <p:txBody>
          <a:bodyPr>
            <a:normAutofit/>
          </a:bodyPr>
          <a:lstStyle/>
          <a:p>
            <a:pPr marL="0" indent="0">
              <a:buNone/>
            </a:pPr>
            <a:r>
              <a:rPr lang="en-US" sz="3600" b="1" dirty="0">
                <a:solidFill>
                  <a:srgbClr val="49707B"/>
                </a:solidFill>
                <a:latin typeface="Tw Cen MT" panose="020B0602020104020603" pitchFamily="34" charset="0"/>
              </a:rPr>
              <a:t>A </a:t>
            </a:r>
            <a:r>
              <a:rPr lang="en-US" sz="3600" b="1" dirty="0">
                <a:solidFill>
                  <a:srgbClr val="3F6571"/>
                </a:solidFill>
                <a:latin typeface="Tw Cen MT" panose="020B0602020104020603" pitchFamily="34" charset="0"/>
              </a:rPr>
              <a:t>Representative Payee </a:t>
            </a:r>
            <a:r>
              <a:rPr lang="en-US" sz="3600" b="1" dirty="0">
                <a:solidFill>
                  <a:srgbClr val="49707B"/>
                </a:solidFill>
                <a:latin typeface="Tw Cen MT" panose="020B0602020104020603" pitchFamily="34" charset="0"/>
              </a:rPr>
              <a:t>is a person, agency, organization or institution the Social Security Administration selects to manage your benefits when it determin</a:t>
            </a:r>
            <a:r>
              <a:rPr lang="en-US" sz="3600" b="1" dirty="0">
                <a:solidFill>
                  <a:srgbClr val="3F6571"/>
                </a:solidFill>
                <a:latin typeface="Tw Cen MT" panose="020B0602020104020603" pitchFamily="34" charset="0"/>
              </a:rPr>
              <a:t>es</a:t>
            </a:r>
            <a:r>
              <a:rPr lang="en-US" sz="3600" b="1" dirty="0">
                <a:solidFill>
                  <a:srgbClr val="49707B"/>
                </a:solidFill>
                <a:latin typeface="Tw Cen MT" panose="020B0602020104020603" pitchFamily="34" charset="0"/>
              </a:rPr>
              <a:t> that you are unable to do so yourself or direct others to do it for you.</a:t>
            </a:r>
          </a:p>
          <a:p>
            <a:pPr marL="0" indent="0">
              <a:buNone/>
            </a:pPr>
            <a:endParaRPr lang="en-US" sz="2400" dirty="0"/>
          </a:p>
        </p:txBody>
      </p:sp>
      <p:sp>
        <p:nvSpPr>
          <p:cNvPr id="4" name="object 2">
            <a:extLst>
              <a:ext uri="{FF2B5EF4-FFF2-40B4-BE49-F238E27FC236}">
                <a16:creationId xmlns:a16="http://schemas.microsoft.com/office/drawing/2014/main" id="{A4539642-68F3-4623-BC27-6F713055572E}"/>
              </a:ext>
            </a:extLst>
          </p:cNvPr>
          <p:cNvSpPr/>
          <p:nvPr/>
        </p:nvSpPr>
        <p:spPr>
          <a:xfrm>
            <a:off x="-66675" y="-66675"/>
            <a:ext cx="12291479" cy="1492085"/>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E52EF8E8-3E85-4165-9C73-5DFCE551B356}"/>
              </a:ext>
            </a:extLst>
          </p:cNvPr>
          <p:cNvCxnSpPr>
            <a:cxnSpLocks/>
          </p:cNvCxnSpPr>
          <p:nvPr/>
        </p:nvCxnSpPr>
        <p:spPr>
          <a:xfrm>
            <a:off x="0" y="142541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4775" y="109965"/>
            <a:ext cx="12087225" cy="1185719"/>
          </a:xfrm>
        </p:spPr>
        <p:txBody>
          <a:bodyPr>
            <a:normAutofit/>
          </a:bodyPr>
          <a:lstStyle/>
          <a:p>
            <a:pPr algn="ctr"/>
            <a:r>
              <a:rPr lang="en-US" b="1" dirty="0">
                <a:solidFill>
                  <a:schemeClr val="bg1"/>
                </a:solidFill>
                <a:latin typeface="Tw Cen MT" panose="020B0602020104020603" pitchFamily="34" charset="0"/>
              </a:rPr>
              <a:t>Representative Payee</a:t>
            </a:r>
          </a:p>
        </p:txBody>
      </p:sp>
    </p:spTree>
    <p:extLst>
      <p:ext uri="{BB962C8B-B14F-4D97-AF65-F5344CB8AC3E}">
        <p14:creationId xmlns:p14="http://schemas.microsoft.com/office/powerpoint/2010/main" val="1084668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293" y="1992957"/>
            <a:ext cx="8946541" cy="4195481"/>
          </a:xfrm>
        </p:spPr>
        <p:txBody>
          <a:bodyPr>
            <a:noAutofit/>
          </a:bodyPr>
          <a:lstStyle/>
          <a:p>
            <a:r>
              <a:rPr lang="en-US" sz="3600" b="1" dirty="0">
                <a:solidFill>
                  <a:srgbClr val="3C6D74"/>
                </a:solidFill>
                <a:latin typeface="Tw Cen MT" panose="020B0602020104020603" pitchFamily="34" charset="0"/>
              </a:rPr>
              <a:t>Joint accounts</a:t>
            </a:r>
          </a:p>
          <a:p>
            <a:pPr marL="0" indent="0">
              <a:buNone/>
            </a:pPr>
            <a:endParaRPr lang="en-US" sz="3600" b="1" dirty="0">
              <a:solidFill>
                <a:srgbClr val="3C6D74"/>
              </a:solidFill>
              <a:latin typeface="Tw Cen MT" panose="020B0602020104020603" pitchFamily="34" charset="0"/>
            </a:endParaRPr>
          </a:p>
          <a:p>
            <a:r>
              <a:rPr lang="en-US" sz="3600" b="1" dirty="0">
                <a:solidFill>
                  <a:srgbClr val="3C6D74"/>
                </a:solidFill>
                <a:latin typeface="Tw Cen MT" panose="020B0602020104020603" pitchFamily="34" charset="0"/>
              </a:rPr>
              <a:t>Bill-paying services</a:t>
            </a:r>
          </a:p>
          <a:p>
            <a:endParaRPr lang="en-US" sz="3600" b="1" dirty="0">
              <a:solidFill>
                <a:srgbClr val="3C6D74"/>
              </a:solidFill>
              <a:latin typeface="Tw Cen MT" panose="020B0602020104020603" pitchFamily="34" charset="0"/>
            </a:endParaRPr>
          </a:p>
          <a:p>
            <a:r>
              <a:rPr lang="en-US" sz="3600" b="1" dirty="0">
                <a:solidFill>
                  <a:srgbClr val="3C6D74"/>
                </a:solidFill>
                <a:latin typeface="Tw Cen MT" panose="020B0602020104020603" pitchFamily="34" charset="0"/>
              </a:rPr>
              <a:t>Automatic payment withdrawals</a:t>
            </a:r>
          </a:p>
          <a:p>
            <a:pPr marL="0" indent="0">
              <a:buNone/>
            </a:pPr>
            <a:endParaRPr lang="en-US" sz="3600" b="1" dirty="0">
              <a:solidFill>
                <a:srgbClr val="3C6D74"/>
              </a:solidFill>
              <a:latin typeface="Tw Cen MT" panose="020B0602020104020603" pitchFamily="34" charset="0"/>
            </a:endParaRPr>
          </a:p>
          <a:p>
            <a:r>
              <a:rPr lang="en-US" sz="3600" b="1" dirty="0">
                <a:solidFill>
                  <a:srgbClr val="3C6D74"/>
                </a:solidFill>
                <a:latin typeface="Tw Cen MT" panose="020B0602020104020603" pitchFamily="34" charset="0"/>
              </a:rPr>
              <a:t>Fiscal intermediaries</a:t>
            </a:r>
          </a:p>
        </p:txBody>
      </p:sp>
      <p:sp>
        <p:nvSpPr>
          <p:cNvPr id="4" name="object 2">
            <a:extLst>
              <a:ext uri="{FF2B5EF4-FFF2-40B4-BE49-F238E27FC236}">
                <a16:creationId xmlns:a16="http://schemas.microsoft.com/office/drawing/2014/main" id="{F7BCE7C8-9FFF-4B55-B7B3-CD745A2A480A}"/>
              </a:ext>
            </a:extLst>
          </p:cNvPr>
          <p:cNvSpPr/>
          <p:nvPr/>
        </p:nvSpPr>
        <p:spPr>
          <a:xfrm flipV="1">
            <a:off x="-85725" y="-59561"/>
            <a:ext cx="12303652" cy="1326386"/>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A85D7035-81C0-47B5-BE4B-A986D9FDFDA6}"/>
              </a:ext>
            </a:extLst>
          </p:cNvPr>
          <p:cNvCxnSpPr>
            <a:cxnSpLocks/>
          </p:cNvCxnSpPr>
          <p:nvPr/>
        </p:nvCxnSpPr>
        <p:spPr>
          <a:xfrm>
            <a:off x="-9525" y="1289813"/>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47725" y="-25400"/>
            <a:ext cx="10515600" cy="1349375"/>
          </a:xfrm>
        </p:spPr>
        <p:txBody>
          <a:bodyPr>
            <a:normAutofit/>
          </a:bodyPr>
          <a:lstStyle/>
          <a:p>
            <a:pPr algn="ctr"/>
            <a:r>
              <a:rPr lang="en-US" b="1" dirty="0">
                <a:solidFill>
                  <a:schemeClr val="bg1"/>
                </a:solidFill>
                <a:latin typeface="Tw Cen MT" panose="020B0602020104020603" pitchFamily="34" charset="0"/>
              </a:rPr>
              <a:t>Other Financial Supports</a:t>
            </a:r>
          </a:p>
        </p:txBody>
      </p:sp>
    </p:spTree>
    <p:extLst>
      <p:ext uri="{BB962C8B-B14F-4D97-AF65-F5344CB8AC3E}">
        <p14:creationId xmlns:p14="http://schemas.microsoft.com/office/powerpoint/2010/main" val="1445573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44957"/>
            <a:ext cx="10515600" cy="3721283"/>
          </a:xfrm>
          <a:noFill/>
        </p:spPr>
        <p:txBody>
          <a:bodyPr>
            <a:normAutofit/>
          </a:bodyPr>
          <a:lstStyle/>
          <a:p>
            <a:pPr marL="0" indent="0">
              <a:buNone/>
            </a:pPr>
            <a:endParaRPr lang="en-US" sz="3600" dirty="0"/>
          </a:p>
          <a:p>
            <a:r>
              <a:rPr lang="en-US" sz="3600" b="1" dirty="0">
                <a:solidFill>
                  <a:srgbClr val="3F6571"/>
                </a:solidFill>
                <a:latin typeface="Tw Cen MT" panose="020B0602020104020603" pitchFamily="34" charset="0"/>
              </a:rPr>
              <a:t>Special Needs Trusts             </a:t>
            </a:r>
          </a:p>
          <a:p>
            <a:pPr lvl="1">
              <a:buFont typeface="Wingdings" panose="05000000000000000000" pitchFamily="2" charset="2"/>
              <a:buChar char="§"/>
            </a:pPr>
            <a:r>
              <a:rPr lang="en-US" sz="3200" b="1" dirty="0">
                <a:solidFill>
                  <a:srgbClr val="3F6571"/>
                </a:solidFill>
                <a:latin typeface="Tw Cen MT" panose="020B0602020104020603" pitchFamily="34" charset="0"/>
              </a:rPr>
              <a:t>  Individual</a:t>
            </a:r>
          </a:p>
          <a:p>
            <a:pPr lvl="1">
              <a:buFont typeface="Wingdings" panose="05000000000000000000" pitchFamily="2" charset="2"/>
              <a:buChar char="§"/>
            </a:pPr>
            <a:r>
              <a:rPr lang="en-US" sz="3200" b="1" dirty="0">
                <a:solidFill>
                  <a:srgbClr val="3F6571"/>
                </a:solidFill>
                <a:latin typeface="Tw Cen MT" panose="020B0602020104020603" pitchFamily="34" charset="0"/>
              </a:rPr>
              <a:t>  Pooled</a:t>
            </a:r>
          </a:p>
          <a:p>
            <a:pPr marL="0" indent="0">
              <a:buNone/>
            </a:pPr>
            <a:endParaRPr lang="en-US" sz="3600" b="1" dirty="0">
              <a:solidFill>
                <a:srgbClr val="3F6571"/>
              </a:solidFill>
              <a:latin typeface="Tw Cen MT" panose="020B0602020104020603" pitchFamily="34" charset="0"/>
            </a:endParaRPr>
          </a:p>
          <a:p>
            <a:endParaRPr lang="en-US" sz="1000" b="1" dirty="0">
              <a:solidFill>
                <a:srgbClr val="3F6571"/>
              </a:solidFill>
              <a:latin typeface="Tw Cen MT" panose="020B0602020104020603" pitchFamily="34" charset="0"/>
            </a:endParaRPr>
          </a:p>
          <a:p>
            <a:r>
              <a:rPr lang="en-US" sz="3600" b="1" dirty="0">
                <a:solidFill>
                  <a:srgbClr val="3F6571"/>
                </a:solidFill>
                <a:latin typeface="Tw Cen MT" panose="020B0602020104020603" pitchFamily="34" charset="0"/>
              </a:rPr>
              <a:t>ABLE Accounts</a:t>
            </a:r>
          </a:p>
          <a:p>
            <a:endParaRPr lang="en-US" sz="3600" dirty="0"/>
          </a:p>
          <a:p>
            <a:pPr marL="0" indent="0">
              <a:buNone/>
            </a:pPr>
            <a:endParaRPr lang="en-US" sz="3600" dirty="0"/>
          </a:p>
        </p:txBody>
      </p:sp>
      <p:sp>
        <p:nvSpPr>
          <p:cNvPr id="4" name="object 2">
            <a:extLst>
              <a:ext uri="{FF2B5EF4-FFF2-40B4-BE49-F238E27FC236}">
                <a16:creationId xmlns:a16="http://schemas.microsoft.com/office/drawing/2014/main" id="{F4DBF296-4CF9-4629-9D93-0411B9463C1E}"/>
              </a:ext>
            </a:extLst>
          </p:cNvPr>
          <p:cNvSpPr/>
          <p:nvPr/>
        </p:nvSpPr>
        <p:spPr>
          <a:xfrm>
            <a:off x="-95250" y="-46937"/>
            <a:ext cx="12320054" cy="1403321"/>
          </a:xfrm>
          <a:prstGeom prst="rect">
            <a:avLst/>
          </a:prstGeom>
          <a:solidFill>
            <a:srgbClr val="3F6571"/>
          </a:solidFill>
        </p:spPr>
        <p:txBody>
          <a:bodyPr wrap="square" lIns="0" tIns="0" rIns="0" bIns="0" rtlCol="0"/>
          <a:lstStyle/>
          <a:p>
            <a:pPr algn="ctr"/>
            <a:endParaRPr lang="en-US" sz="1000" b="1" dirty="0">
              <a:solidFill>
                <a:schemeClr val="bg1"/>
              </a:solidFill>
              <a:latin typeface="Tw Cen MT" panose="020B0602020104020603" pitchFamily="34" charset="0"/>
            </a:endParaRPr>
          </a:p>
          <a:p>
            <a:pPr algn="ctr"/>
            <a:endParaRPr lang="en-US" sz="1000" b="1" dirty="0">
              <a:solidFill>
                <a:schemeClr val="bg1"/>
              </a:solidFill>
              <a:latin typeface="Tw Cen MT" panose="020B0602020104020603" pitchFamily="34" charset="0"/>
            </a:endParaRPr>
          </a:p>
          <a:p>
            <a:pPr algn="ctr"/>
            <a:r>
              <a:rPr lang="en-US" sz="4400" b="1" dirty="0">
                <a:solidFill>
                  <a:schemeClr val="bg1"/>
                </a:solidFill>
                <a:latin typeface="Tw Cen MT" panose="020B0602020104020603" pitchFamily="34" charset="0"/>
              </a:rPr>
              <a:t>Trusts and Other Savings Accounts</a:t>
            </a:r>
            <a:endParaRPr sz="4400" b="1" dirty="0">
              <a:solidFill>
                <a:schemeClr val="bg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B30DE6C0-10A4-4761-A3D4-D12A71AB2F52}"/>
              </a:ext>
            </a:extLst>
          </p:cNvPr>
          <p:cNvCxnSpPr>
            <a:cxnSpLocks/>
          </p:cNvCxnSpPr>
          <p:nvPr/>
        </p:nvCxnSpPr>
        <p:spPr>
          <a:xfrm>
            <a:off x="-28575" y="1341168"/>
            <a:ext cx="12220575" cy="30432"/>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7B24E4B-4498-4136-A768-EC110023D1D8}"/>
              </a:ext>
            </a:extLst>
          </p:cNvPr>
          <p:cNvPicPr>
            <a:picLocks noChangeAspect="1"/>
          </p:cNvPicPr>
          <p:nvPr/>
        </p:nvPicPr>
        <p:blipFill>
          <a:blip r:embed="rId3"/>
          <a:stretch>
            <a:fillRect/>
          </a:stretch>
        </p:blipFill>
        <p:spPr>
          <a:xfrm>
            <a:off x="6432314" y="2419426"/>
            <a:ext cx="3448102" cy="2772343"/>
          </a:xfrm>
          <a:prstGeom prst="rect">
            <a:avLst/>
          </a:prstGeom>
        </p:spPr>
      </p:pic>
    </p:spTree>
    <p:extLst>
      <p:ext uri="{BB962C8B-B14F-4D97-AF65-F5344CB8AC3E}">
        <p14:creationId xmlns:p14="http://schemas.microsoft.com/office/powerpoint/2010/main" val="2230273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EFA359E-7637-4363-B7CC-A5FAA230C24D}"/>
              </a:ext>
            </a:extLst>
          </p:cNvPr>
          <p:cNvSpPr txBox="1"/>
          <p:nvPr/>
        </p:nvSpPr>
        <p:spPr>
          <a:xfrm>
            <a:off x="22972" y="1433821"/>
            <a:ext cx="12178859" cy="5446366"/>
          </a:xfrm>
          <a:prstGeom prst="rect">
            <a:avLst/>
          </a:prstGeom>
          <a:solidFill>
            <a:schemeClr val="bg1">
              <a:alpha val="38000"/>
            </a:schemeClr>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A0786B99-3B3D-41EE-B795-575D43804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943" y="1884167"/>
            <a:ext cx="3592285" cy="4571999"/>
          </a:xfrm>
          <a:prstGeom prst="rect">
            <a:avLst/>
          </a:prstGeom>
        </p:spPr>
      </p:pic>
      <p:sp>
        <p:nvSpPr>
          <p:cNvPr id="2" name="object 2">
            <a:extLst>
              <a:ext uri="{FF2B5EF4-FFF2-40B4-BE49-F238E27FC236}">
                <a16:creationId xmlns:a16="http://schemas.microsoft.com/office/drawing/2014/main" id="{9558C76F-8120-4DA9-BA24-B44DEA102AB8}"/>
              </a:ext>
            </a:extLst>
          </p:cNvPr>
          <p:cNvSpPr/>
          <p:nvPr/>
        </p:nvSpPr>
        <p:spPr>
          <a:xfrm>
            <a:off x="-85725" y="-76195"/>
            <a:ext cx="12314451" cy="1420704"/>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EF6C64A-DF08-4561-8D87-6103B8767803}"/>
              </a:ext>
            </a:extLst>
          </p:cNvPr>
          <p:cNvSpPr txBox="1"/>
          <p:nvPr/>
        </p:nvSpPr>
        <p:spPr>
          <a:xfrm>
            <a:off x="-85725" y="-89118"/>
            <a:ext cx="12314451" cy="1077218"/>
          </a:xfrm>
          <a:prstGeom prst="rect">
            <a:avLst/>
          </a:prstGeom>
          <a:noFill/>
        </p:spPr>
        <p:txBody>
          <a:bodyPr wrap="square" rtlCol="0">
            <a:spAutoFit/>
          </a:bodyPr>
          <a:lstStyle/>
          <a:p>
            <a:pPr algn="ctr"/>
            <a:endParaRPr lang="en-US" sz="2000" b="1" dirty="0">
              <a:solidFill>
                <a:schemeClr val="bg1"/>
              </a:solidFill>
              <a:latin typeface="Tw Cen MT" panose="020B0602020104020603" pitchFamily="34" charset="0"/>
            </a:endParaRPr>
          </a:p>
          <a:p>
            <a:pPr algn="ctr"/>
            <a:r>
              <a:rPr lang="en-US" sz="4400" b="1" dirty="0">
                <a:solidFill>
                  <a:schemeClr val="bg1"/>
                </a:solidFill>
                <a:latin typeface="Tw Cen MT" panose="020B0602020104020603" pitchFamily="34" charset="0"/>
              </a:rPr>
              <a:t>In What Areas Does the Person Need Support?</a:t>
            </a:r>
          </a:p>
        </p:txBody>
      </p:sp>
      <p:sp>
        <p:nvSpPr>
          <p:cNvPr id="7" name="TextBox 6">
            <a:extLst>
              <a:ext uri="{FF2B5EF4-FFF2-40B4-BE49-F238E27FC236}">
                <a16:creationId xmlns:a16="http://schemas.microsoft.com/office/drawing/2014/main" id="{B40F8A7A-D0E5-4F96-9550-FA3BF12D84E3}"/>
              </a:ext>
            </a:extLst>
          </p:cNvPr>
          <p:cNvSpPr txBox="1"/>
          <p:nvPr/>
        </p:nvSpPr>
        <p:spPr>
          <a:xfrm>
            <a:off x="5316378" y="2520469"/>
            <a:ext cx="1552073" cy="1107996"/>
          </a:xfrm>
          <a:prstGeom prst="rect">
            <a:avLst/>
          </a:prstGeom>
          <a:solidFill>
            <a:schemeClr val="bg1"/>
          </a:solidFill>
        </p:spPr>
        <p:txBody>
          <a:bodyPr wrap="square" rtlCol="0">
            <a:spAutoFit/>
          </a:bodyPr>
          <a:lstStyle/>
          <a:p>
            <a:pPr algn="ctr"/>
            <a:r>
              <a:rPr lang="en-US" sz="2200" b="1" dirty="0">
                <a:solidFill>
                  <a:schemeClr val="bg1">
                    <a:lumMod val="50000"/>
                  </a:schemeClr>
                </a:solidFill>
                <a:latin typeface="Tw Cen MT" panose="020B0602020104020603" pitchFamily="34" charset="0"/>
                <a:cs typeface="Calibri" panose="020F0502020204030204" pitchFamily="34" charset="0"/>
              </a:rPr>
              <a:t>Life</a:t>
            </a:r>
          </a:p>
          <a:p>
            <a:pPr algn="ctr"/>
            <a:r>
              <a:rPr lang="en-US" sz="2200" b="1" dirty="0">
                <a:solidFill>
                  <a:schemeClr val="bg1">
                    <a:lumMod val="50000"/>
                  </a:schemeClr>
                </a:solidFill>
                <a:latin typeface="Tw Cen MT" panose="020B0602020104020603" pitchFamily="34" charset="0"/>
                <a:cs typeface="Calibri" panose="020F0502020204030204" pitchFamily="34" charset="0"/>
              </a:rPr>
              <a:t>Course</a:t>
            </a:r>
          </a:p>
          <a:p>
            <a:pPr algn="ctr"/>
            <a:r>
              <a:rPr lang="en-US" sz="2200" b="1" dirty="0">
                <a:solidFill>
                  <a:schemeClr val="bg1">
                    <a:lumMod val="50000"/>
                  </a:schemeClr>
                </a:solidFill>
                <a:latin typeface="Tw Cen MT" panose="020B0602020104020603" pitchFamily="34" charset="0"/>
                <a:cs typeface="Calibri" panose="020F0502020204030204" pitchFamily="34" charset="0"/>
              </a:rPr>
              <a:t>Star </a:t>
            </a:r>
          </a:p>
        </p:txBody>
      </p:sp>
      <p:cxnSp>
        <p:nvCxnSpPr>
          <p:cNvPr id="10" name="Straight Connector 9">
            <a:extLst>
              <a:ext uri="{FF2B5EF4-FFF2-40B4-BE49-F238E27FC236}">
                <a16:creationId xmlns:a16="http://schemas.microsoft.com/office/drawing/2014/main" id="{53C71CC8-AA8C-4A2B-9A71-DBED3A0096D9}"/>
              </a:ext>
            </a:extLst>
          </p:cNvPr>
          <p:cNvCxnSpPr>
            <a:cxnSpLocks/>
          </p:cNvCxnSpPr>
          <p:nvPr/>
        </p:nvCxnSpPr>
        <p:spPr>
          <a:xfrm>
            <a:off x="0" y="1373083"/>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719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8CEB-7BF1-4176-8382-461AE7422DFD}"/>
              </a:ext>
            </a:extLst>
          </p:cNvPr>
          <p:cNvSpPr>
            <a:spLocks noGrp="1"/>
          </p:cNvSpPr>
          <p:nvPr>
            <p:ph type="title"/>
          </p:nvPr>
        </p:nvSpPr>
        <p:spPr>
          <a:xfrm>
            <a:off x="233464" y="1925687"/>
            <a:ext cx="11712101" cy="4748981"/>
          </a:xfrm>
        </p:spPr>
        <p:txBody>
          <a:bodyPr>
            <a:normAutofit fontScale="90000"/>
          </a:bodyPr>
          <a:lstStyle/>
          <a:p>
            <a:pPr marL="457200" indent="-457200"/>
            <a:r>
              <a:rPr lang="en-US" sz="2900" b="1" u="sng" dirty="0">
                <a:solidFill>
                  <a:srgbClr val="3F6571"/>
                </a:solidFill>
                <a:latin typeface="Tw Cen MT" panose="020B0602020104020603" pitchFamily="34" charset="0"/>
                <a:cs typeface="Times New Roman" panose="02020603050405020304" pitchFamily="18" charset="0"/>
              </a:rPr>
              <a:t>True or False?</a:t>
            </a:r>
            <a:br>
              <a:rPr lang="en-US" sz="2900" b="1" dirty="0">
                <a:solidFill>
                  <a:srgbClr val="3F6571"/>
                </a:solidFill>
                <a:latin typeface="Tw Cen MT" panose="020B0602020104020603" pitchFamily="34" charset="0"/>
                <a:cs typeface="Times New Roman" panose="02020603050405020304" pitchFamily="18" charset="0"/>
              </a:rPr>
            </a:br>
            <a:r>
              <a:rPr lang="en-US" sz="2900" b="1" dirty="0">
                <a:solidFill>
                  <a:srgbClr val="3F6571"/>
                </a:solidFill>
                <a:latin typeface="Tw Cen MT" panose="020B0602020104020603" pitchFamily="34" charset="0"/>
                <a:cs typeface="Times New Roman" panose="02020603050405020304" pitchFamily="18" charset="0"/>
              </a:rPr>
              <a:t>1. Parents can apply for guardianship before their child turns 18.</a:t>
            </a:r>
            <a:br>
              <a:rPr lang="en-US" sz="800" b="1" dirty="0">
                <a:solidFill>
                  <a:srgbClr val="3F6571"/>
                </a:solidFill>
                <a:latin typeface="Tw Cen MT" panose="020B0602020104020603" pitchFamily="34" charset="0"/>
                <a:cs typeface="Times New Roman" panose="02020603050405020304" pitchFamily="18" charset="0"/>
              </a:rPr>
            </a:br>
            <a:br>
              <a:rPr lang="en-US" sz="2900" b="1" dirty="0">
                <a:solidFill>
                  <a:srgbClr val="3F6571"/>
                </a:solidFill>
                <a:latin typeface="Tw Cen MT" panose="020B0602020104020603" pitchFamily="34" charset="0"/>
                <a:cs typeface="Times New Roman" panose="02020603050405020304" pitchFamily="18" charset="0"/>
              </a:rPr>
            </a:br>
            <a:r>
              <a:rPr lang="en-US" sz="2900" b="1" dirty="0">
                <a:solidFill>
                  <a:srgbClr val="3F6571"/>
                </a:solidFill>
                <a:latin typeface="Tw Cen MT" panose="020B0602020104020603" pitchFamily="34" charset="0"/>
                <a:cs typeface="Times New Roman" panose="02020603050405020304" pitchFamily="18" charset="0"/>
              </a:rPr>
              <a:t>2. Guardianship will prevent exploitation.</a:t>
            </a:r>
            <a:br>
              <a:rPr lang="en-US" sz="2900" b="1" dirty="0">
                <a:solidFill>
                  <a:srgbClr val="3F6571"/>
                </a:solidFill>
                <a:latin typeface="Tw Cen MT" panose="020B0602020104020603" pitchFamily="34" charset="0"/>
                <a:cs typeface="Times New Roman" panose="02020603050405020304" pitchFamily="18" charset="0"/>
              </a:rPr>
            </a:br>
            <a:br>
              <a:rPr lang="en-US" sz="2900" b="1" dirty="0">
                <a:solidFill>
                  <a:srgbClr val="3F6571"/>
                </a:solidFill>
                <a:latin typeface="Tw Cen MT" panose="020B0602020104020603" pitchFamily="34" charset="0"/>
                <a:cs typeface="Times New Roman" panose="02020603050405020304" pitchFamily="18" charset="0"/>
              </a:rPr>
            </a:br>
            <a:r>
              <a:rPr lang="en-US" sz="2900" b="1" dirty="0">
                <a:solidFill>
                  <a:srgbClr val="3F6571"/>
                </a:solidFill>
                <a:latin typeface="Tw Cen MT" panose="020B0602020104020603" pitchFamily="34" charset="0"/>
                <a:cs typeface="Times New Roman" panose="02020603050405020304" pitchFamily="18" charset="0"/>
              </a:rPr>
              <a:t>3. Guardianship is needed for all people with Intellectual and Developmental  </a:t>
            </a:r>
            <a:br>
              <a:rPr lang="en-US" sz="2900" b="1" dirty="0">
                <a:solidFill>
                  <a:srgbClr val="3F6571"/>
                </a:solidFill>
                <a:latin typeface="Tw Cen MT" panose="020B0602020104020603" pitchFamily="34" charset="0"/>
                <a:cs typeface="Times New Roman" panose="02020603050405020304" pitchFamily="18" charset="0"/>
              </a:rPr>
            </a:br>
            <a:r>
              <a:rPr lang="en-US" sz="2900" b="1" dirty="0">
                <a:solidFill>
                  <a:srgbClr val="3F6571"/>
                </a:solidFill>
                <a:latin typeface="Tw Cen MT" panose="020B0602020104020603" pitchFamily="34" charset="0"/>
                <a:cs typeface="Times New Roman" panose="02020603050405020304" pitchFamily="18" charset="0"/>
              </a:rPr>
              <a:t>    Disabilities (I/DD).</a:t>
            </a:r>
            <a:br>
              <a:rPr lang="en-US" sz="2900" b="1" dirty="0">
                <a:solidFill>
                  <a:srgbClr val="3F6571"/>
                </a:solidFill>
                <a:latin typeface="Tw Cen MT" panose="020B0602020104020603" pitchFamily="34" charset="0"/>
                <a:cs typeface="Times New Roman" panose="02020603050405020304" pitchFamily="18" charset="0"/>
              </a:rPr>
            </a:br>
            <a:br>
              <a:rPr lang="en-US" sz="2900" b="1" dirty="0">
                <a:solidFill>
                  <a:srgbClr val="3F6571"/>
                </a:solidFill>
                <a:latin typeface="Tw Cen MT" panose="020B0602020104020603" pitchFamily="34" charset="0"/>
                <a:cs typeface="Times New Roman" panose="02020603050405020304" pitchFamily="18" charset="0"/>
              </a:rPr>
            </a:br>
            <a:r>
              <a:rPr lang="en-US" sz="2900" b="1" dirty="0">
                <a:solidFill>
                  <a:srgbClr val="3F6571"/>
                </a:solidFill>
                <a:latin typeface="Tw Cen MT" panose="020B0602020104020603" pitchFamily="34" charset="0"/>
                <a:cs typeface="Times New Roman" panose="02020603050405020304" pitchFamily="18" charset="0"/>
              </a:rPr>
              <a:t>4. Guardians can control what a person eats or the clothes they wear.</a:t>
            </a:r>
            <a:br>
              <a:rPr lang="en-US" sz="2900" b="1" dirty="0">
                <a:solidFill>
                  <a:srgbClr val="3F6571"/>
                </a:solidFill>
                <a:latin typeface="Tw Cen MT" panose="020B0602020104020603" pitchFamily="34" charset="0"/>
                <a:cs typeface="Times New Roman" panose="02020603050405020304" pitchFamily="18" charset="0"/>
              </a:rPr>
            </a:br>
            <a:br>
              <a:rPr lang="en-US" sz="2900" b="1" dirty="0">
                <a:solidFill>
                  <a:srgbClr val="3F6571"/>
                </a:solidFill>
                <a:latin typeface="Tw Cen MT" panose="020B0602020104020603" pitchFamily="34" charset="0"/>
                <a:cs typeface="Times New Roman" panose="02020603050405020304" pitchFamily="18" charset="0"/>
              </a:rPr>
            </a:br>
            <a:r>
              <a:rPr lang="en-US" sz="2900" b="1" dirty="0">
                <a:solidFill>
                  <a:srgbClr val="3F6571"/>
                </a:solidFill>
                <a:latin typeface="Tw Cen MT" panose="020B0602020104020603" pitchFamily="34" charset="0"/>
                <a:cs typeface="Times New Roman" panose="02020603050405020304" pitchFamily="18" charset="0"/>
              </a:rPr>
              <a:t>5. Guardianship is necessary if an individual cannot manage money.</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5" name="object 2">
            <a:extLst>
              <a:ext uri="{FF2B5EF4-FFF2-40B4-BE49-F238E27FC236}">
                <a16:creationId xmlns:a16="http://schemas.microsoft.com/office/drawing/2014/main" id="{A039221C-DF93-44A4-A034-B5CACE74A17B}"/>
              </a:ext>
            </a:extLst>
          </p:cNvPr>
          <p:cNvSpPr/>
          <p:nvPr/>
        </p:nvSpPr>
        <p:spPr>
          <a:xfrm>
            <a:off x="0" y="-155641"/>
            <a:ext cx="12220934" cy="1403321"/>
          </a:xfrm>
          <a:prstGeom prst="rect">
            <a:avLst/>
          </a:prstGeom>
          <a:solidFill>
            <a:srgbClr val="3F6571"/>
          </a:solidFill>
        </p:spPr>
        <p:txBody>
          <a:bodyPr wrap="square" lIns="0" tIns="0" rIns="0" bIns="0" rtlCol="0"/>
          <a:lstStyle/>
          <a:p>
            <a:pPr algn="ctr"/>
            <a:endParaRPr lang="en-US" sz="10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endParaRPr lang="en-US" sz="300" b="1" dirty="0">
              <a:solidFill>
                <a:schemeClr val="bg1"/>
              </a:solidFill>
              <a:latin typeface="Calibri" panose="020F0502020204030204" pitchFamily="34" charset="0"/>
              <a:cs typeface="Calibri" panose="020F0502020204030204" pitchFamily="34" charset="0"/>
            </a:endParaRPr>
          </a:p>
          <a:p>
            <a:pPr algn="ctr"/>
            <a:r>
              <a:rPr lang="en-US" sz="3800" b="1" dirty="0">
                <a:solidFill>
                  <a:schemeClr val="bg1"/>
                </a:solidFill>
                <a:latin typeface="Tw Cen MT" panose="020B0602020104020603" pitchFamily="34" charset="0"/>
                <a:cs typeface="Calibri" panose="020F0502020204030204" pitchFamily="34" charset="0"/>
              </a:rPr>
              <a:t>Baseline</a:t>
            </a:r>
          </a:p>
        </p:txBody>
      </p:sp>
      <p:cxnSp>
        <p:nvCxnSpPr>
          <p:cNvPr id="6" name="Straight Connector 5">
            <a:extLst>
              <a:ext uri="{FF2B5EF4-FFF2-40B4-BE49-F238E27FC236}">
                <a16:creationId xmlns:a16="http://schemas.microsoft.com/office/drawing/2014/main" id="{14713DEA-A4B4-4EB2-A866-05B95CB865C9}"/>
              </a:ext>
            </a:extLst>
          </p:cNvPr>
          <p:cNvCxnSpPr>
            <a:cxnSpLocks/>
          </p:cNvCxnSpPr>
          <p:nvPr/>
        </p:nvCxnSpPr>
        <p:spPr>
          <a:xfrm>
            <a:off x="0" y="1247680"/>
            <a:ext cx="1222093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094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1B4602E-B277-4B79-86D3-10D6BEB2372F}"/>
              </a:ext>
            </a:extLst>
          </p:cNvPr>
          <p:cNvPicPr>
            <a:picLocks noChangeAspect="1"/>
          </p:cNvPicPr>
          <p:nvPr/>
        </p:nvPicPr>
        <p:blipFill>
          <a:blip r:embed="rId2"/>
          <a:stretch>
            <a:fillRect/>
          </a:stretch>
        </p:blipFill>
        <p:spPr>
          <a:xfrm>
            <a:off x="571500" y="171449"/>
            <a:ext cx="11051774" cy="6479869"/>
          </a:xfrm>
          <a:prstGeom prst="rect">
            <a:avLst/>
          </a:prstGeom>
        </p:spPr>
      </p:pic>
      <p:sp>
        <p:nvSpPr>
          <p:cNvPr id="16" name="Flowchart: Connector 15">
            <a:extLst>
              <a:ext uri="{FF2B5EF4-FFF2-40B4-BE49-F238E27FC236}">
                <a16:creationId xmlns:a16="http://schemas.microsoft.com/office/drawing/2014/main" id="{CA92E7E4-DA14-4762-B83D-F0044AEF33D5}"/>
              </a:ext>
            </a:extLst>
          </p:cNvPr>
          <p:cNvSpPr/>
          <p:nvPr/>
        </p:nvSpPr>
        <p:spPr>
          <a:xfrm>
            <a:off x="11794606" y="6458673"/>
            <a:ext cx="231494" cy="2199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2630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7884163-DBFE-4286-9672-C92BD87A3BEB}"/>
              </a:ext>
            </a:extLst>
          </p:cNvPr>
          <p:cNvGraphicFramePr>
            <a:graphicFrameLocks noGrp="1"/>
          </p:cNvGraphicFramePr>
          <p:nvPr>
            <p:ph idx="1"/>
            <p:extLst>
              <p:ext uri="{D42A27DB-BD31-4B8C-83A1-F6EECF244321}">
                <p14:modId xmlns:p14="http://schemas.microsoft.com/office/powerpoint/2010/main" val="1242570616"/>
              </p:ext>
            </p:extLst>
          </p:nvPr>
        </p:nvGraphicFramePr>
        <p:xfrm>
          <a:off x="233463" y="671499"/>
          <a:ext cx="11731558" cy="5979752"/>
        </p:xfrm>
        <a:graphic>
          <a:graphicData uri="http://schemas.openxmlformats.org/drawingml/2006/table">
            <a:tbl>
              <a:tblPr firstRow="1" firstCol="1" bandRow="1">
                <a:tableStyleId>{5C22544A-7EE6-4342-B048-85BDC9FD1C3A}</a:tableStyleId>
              </a:tblPr>
              <a:tblGrid>
                <a:gridCol w="5352950">
                  <a:extLst>
                    <a:ext uri="{9D8B030D-6E8A-4147-A177-3AD203B41FA5}">
                      <a16:colId xmlns:a16="http://schemas.microsoft.com/office/drawing/2014/main" val="902828695"/>
                    </a:ext>
                  </a:extLst>
                </a:gridCol>
                <a:gridCol w="2614612">
                  <a:extLst>
                    <a:ext uri="{9D8B030D-6E8A-4147-A177-3AD203B41FA5}">
                      <a16:colId xmlns:a16="http://schemas.microsoft.com/office/drawing/2014/main" val="561440111"/>
                    </a:ext>
                  </a:extLst>
                </a:gridCol>
                <a:gridCol w="3763996">
                  <a:extLst>
                    <a:ext uri="{9D8B030D-6E8A-4147-A177-3AD203B41FA5}">
                      <a16:colId xmlns:a16="http://schemas.microsoft.com/office/drawing/2014/main" val="825492831"/>
                    </a:ext>
                  </a:extLst>
                </a:gridCol>
              </a:tblGrid>
              <a:tr h="1517929">
                <a:tc>
                  <a:txBody>
                    <a:bodyPr/>
                    <a:lstStyle/>
                    <a:p>
                      <a:pPr marL="0" marR="0">
                        <a:lnSpc>
                          <a:spcPct val="115000"/>
                        </a:lnSpc>
                        <a:spcBef>
                          <a:spcPts val="0"/>
                        </a:spcBef>
                        <a:spcAft>
                          <a:spcPts val="0"/>
                        </a:spcAft>
                      </a:pPr>
                      <a:r>
                        <a:rPr lang="en-US" sz="1800" b="1" dirty="0">
                          <a:effectLst/>
                          <a:latin typeface="Tw Cen MT" panose="020B0602020104020603" pitchFamily="34" charset="0"/>
                        </a:rPr>
                        <a:t>Guardianship Alternative and its </a:t>
                      </a:r>
                      <a:r>
                        <a:rPr lang="en-US" sz="1800" b="1" u="sng" dirty="0">
                          <a:effectLst/>
                          <a:latin typeface="Tw Cen MT" panose="020B0602020104020603" pitchFamily="34" charset="0"/>
                        </a:rPr>
                        <a:t>purpose</a:t>
                      </a:r>
                      <a:endParaRPr lang="en-US" sz="1800" b="1" dirty="0">
                        <a:effectLst/>
                        <a:latin typeface="Tw Cen MT" panose="020B0602020104020603" pitchFamily="34" charset="0"/>
                      </a:endParaRPr>
                    </a:p>
                    <a:p>
                      <a:pPr marL="0" marR="0">
                        <a:lnSpc>
                          <a:spcPct val="115000"/>
                        </a:lnSpc>
                        <a:spcBef>
                          <a:spcPts val="0"/>
                        </a:spcBef>
                        <a:spcAft>
                          <a:spcPts val="0"/>
                        </a:spcAft>
                      </a:pPr>
                      <a:r>
                        <a:rPr lang="en-US" sz="1800" b="1" dirty="0">
                          <a:effectLst/>
                          <a:latin typeface="Tw Cen MT" panose="020B0602020104020603" pitchFamily="34" charset="0"/>
                        </a:rPr>
                        <a:t>Specific, observable, measurable to avoid </a:t>
                      </a:r>
                    </a:p>
                    <a:p>
                      <a:pPr marL="0" marR="0">
                        <a:lnSpc>
                          <a:spcPct val="115000"/>
                        </a:lnSpc>
                        <a:spcBef>
                          <a:spcPts val="0"/>
                        </a:spcBef>
                        <a:spcAft>
                          <a:spcPts val="0"/>
                        </a:spcAft>
                      </a:pPr>
                      <a:r>
                        <a:rPr lang="en-US" sz="1800" b="1" dirty="0">
                          <a:effectLst/>
                          <a:latin typeface="Tw Cen MT" panose="020B0602020104020603" pitchFamily="34" charset="0"/>
                        </a:rPr>
                        <a:t>someone taking advantage of money</a:t>
                      </a:r>
                      <a:endParaRPr lang="en-US" sz="1800" b="1"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6571"/>
                    </a:solidFill>
                  </a:tcPr>
                </a:tc>
                <a:tc>
                  <a:txBody>
                    <a:bodyPr/>
                    <a:lstStyle/>
                    <a:p>
                      <a:pPr marL="0" marR="0">
                        <a:lnSpc>
                          <a:spcPct val="115000"/>
                        </a:lnSpc>
                        <a:spcBef>
                          <a:spcPts val="0"/>
                        </a:spcBef>
                        <a:spcAft>
                          <a:spcPts val="0"/>
                        </a:spcAft>
                      </a:pPr>
                      <a:r>
                        <a:rPr lang="en-US" sz="1800" b="1" dirty="0">
                          <a:effectLst/>
                          <a:latin typeface="Tw Cen MT" panose="020B0602020104020603" pitchFamily="34" charset="0"/>
                        </a:rPr>
                        <a:t>Example 1, year 1:</a:t>
                      </a:r>
                    </a:p>
                    <a:p>
                      <a:pPr marL="0" marR="0">
                        <a:lnSpc>
                          <a:spcPct val="115000"/>
                        </a:lnSpc>
                        <a:spcBef>
                          <a:spcPts val="0"/>
                        </a:spcBef>
                        <a:spcAft>
                          <a:spcPts val="0"/>
                        </a:spcAft>
                      </a:pPr>
                      <a:r>
                        <a:rPr lang="en-US" sz="1800" b="1" dirty="0">
                          <a:effectLst/>
                          <a:latin typeface="Tw Cen MT" panose="020B0602020104020603" pitchFamily="34" charset="0"/>
                        </a:rPr>
                        <a:t>iPad – budget application</a:t>
                      </a:r>
                    </a:p>
                    <a:p>
                      <a:pPr marL="0" marR="0">
                        <a:lnSpc>
                          <a:spcPct val="115000"/>
                        </a:lnSpc>
                        <a:spcBef>
                          <a:spcPts val="0"/>
                        </a:spcBef>
                        <a:spcAft>
                          <a:spcPts val="0"/>
                        </a:spcAft>
                      </a:pPr>
                      <a:r>
                        <a:rPr lang="en-US" sz="1800" b="1" dirty="0">
                          <a:effectLst/>
                          <a:latin typeface="Tw Cen MT" panose="020B0602020104020603" pitchFamily="34" charset="0"/>
                        </a:rPr>
                        <a:t> </a:t>
                      </a:r>
                    </a:p>
                    <a:p>
                      <a:pPr marL="0" marR="0">
                        <a:lnSpc>
                          <a:spcPct val="115000"/>
                        </a:lnSpc>
                        <a:spcBef>
                          <a:spcPts val="0"/>
                        </a:spcBef>
                        <a:spcAft>
                          <a:spcPts val="0"/>
                        </a:spcAft>
                      </a:pPr>
                      <a:r>
                        <a:rPr lang="en-US" sz="1800" b="1" dirty="0">
                          <a:effectLst/>
                          <a:latin typeface="Tw Cen MT" panose="020B0602020104020603" pitchFamily="34" charset="0"/>
                        </a:rPr>
                        <a:t> </a:t>
                      </a:r>
                      <a:endParaRPr lang="en-US" sz="1800" b="1"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6571"/>
                    </a:solidFill>
                  </a:tcPr>
                </a:tc>
                <a:tc>
                  <a:txBody>
                    <a:bodyPr/>
                    <a:lstStyle/>
                    <a:p>
                      <a:pPr marL="0" marR="0">
                        <a:lnSpc>
                          <a:spcPct val="115000"/>
                        </a:lnSpc>
                        <a:spcBef>
                          <a:spcPts val="0"/>
                        </a:spcBef>
                        <a:spcAft>
                          <a:spcPts val="0"/>
                        </a:spcAft>
                      </a:pPr>
                      <a:r>
                        <a:rPr lang="en-US" sz="1800" b="1" dirty="0">
                          <a:effectLst/>
                          <a:latin typeface="Tw Cen MT" panose="020B0602020104020603" pitchFamily="34" charset="0"/>
                        </a:rPr>
                        <a:t>Example 1 continued, year 2:</a:t>
                      </a:r>
                    </a:p>
                    <a:p>
                      <a:pPr marL="0" marR="0">
                        <a:lnSpc>
                          <a:spcPct val="115000"/>
                        </a:lnSpc>
                        <a:spcBef>
                          <a:spcPts val="0"/>
                        </a:spcBef>
                        <a:spcAft>
                          <a:spcPts val="0"/>
                        </a:spcAft>
                      </a:pPr>
                      <a:r>
                        <a:rPr lang="en-US" sz="1800" b="1" dirty="0">
                          <a:effectLst/>
                          <a:latin typeface="Tw Cen MT" panose="020B0602020104020603" pitchFamily="34" charset="0"/>
                        </a:rPr>
                        <a:t>iPad – budget application</a:t>
                      </a:r>
                    </a:p>
                    <a:p>
                      <a:pPr marL="0" marR="0">
                        <a:lnSpc>
                          <a:spcPct val="115000"/>
                        </a:lnSpc>
                        <a:spcBef>
                          <a:spcPts val="0"/>
                        </a:spcBef>
                        <a:spcAft>
                          <a:spcPts val="0"/>
                        </a:spcAft>
                      </a:pPr>
                      <a:r>
                        <a:rPr lang="en-US" sz="1800" b="1" dirty="0">
                          <a:effectLst/>
                          <a:latin typeface="Tw Cen MT" panose="020B0602020104020603" pitchFamily="34" charset="0"/>
                        </a:rPr>
                        <a:t>Representative payee</a:t>
                      </a:r>
                      <a:endParaRPr lang="en-US" sz="1800" b="1"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6571"/>
                    </a:solidFill>
                  </a:tcPr>
                </a:tc>
                <a:extLst>
                  <a:ext uri="{0D108BD9-81ED-4DB2-BD59-A6C34878D82A}">
                    <a16:rowId xmlns:a16="http://schemas.microsoft.com/office/drawing/2014/main" val="1479185711"/>
                  </a:ext>
                </a:extLst>
              </a:tr>
              <a:tr h="1189963">
                <a:tc>
                  <a:txBody>
                    <a:bodyPr/>
                    <a:lstStyle/>
                    <a:p>
                      <a:pPr marL="0" marR="0">
                        <a:lnSpc>
                          <a:spcPct val="115000"/>
                        </a:lnSpc>
                        <a:spcBef>
                          <a:spcPts val="0"/>
                        </a:spcBef>
                        <a:spcAft>
                          <a:spcPts val="0"/>
                        </a:spcAft>
                      </a:pPr>
                      <a:r>
                        <a:rPr lang="en-US" sz="1800" b="1" dirty="0">
                          <a:solidFill>
                            <a:schemeClr val="bg1"/>
                          </a:solidFill>
                          <a:effectLst/>
                          <a:latin typeface="Tw Cen MT" panose="020B0602020104020603" pitchFamily="34" charset="0"/>
                        </a:rPr>
                        <a:t>Opportunity to </a:t>
                      </a:r>
                      <a:r>
                        <a:rPr lang="en-US" sz="1800" b="1" u="sng" dirty="0">
                          <a:solidFill>
                            <a:schemeClr val="bg1"/>
                          </a:solidFill>
                          <a:effectLst/>
                          <a:latin typeface="Tw Cen MT" panose="020B0602020104020603" pitchFamily="34" charset="0"/>
                        </a:rPr>
                        <a:t>use Alternative</a:t>
                      </a:r>
                      <a:r>
                        <a:rPr lang="en-US" sz="1800" b="1" u="none" dirty="0">
                          <a:solidFill>
                            <a:schemeClr val="bg1"/>
                          </a:solidFill>
                          <a:effectLst/>
                          <a:latin typeface="Tw Cen MT" panose="020B0602020104020603" pitchFamily="34" charset="0"/>
                        </a:rPr>
                        <a:t> </a:t>
                      </a:r>
                      <a:r>
                        <a:rPr lang="en-US" sz="1800" b="1" dirty="0">
                          <a:solidFill>
                            <a:schemeClr val="bg1"/>
                          </a:solidFill>
                          <a:effectLst/>
                          <a:latin typeface="Tw Cen MT" panose="020B0602020104020603" pitchFamily="34" charset="0"/>
                        </a:rPr>
                        <a:t>(home, community, school – be specific of time(s) and locations)</a:t>
                      </a:r>
                      <a:endParaRPr lang="en-US" sz="1800" b="1"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6571"/>
                    </a:solidFill>
                  </a:tcPr>
                </a:tc>
                <a:tc>
                  <a:txBody>
                    <a:bodyPr/>
                    <a:lstStyle/>
                    <a:p>
                      <a:pPr marL="0" marR="0">
                        <a:lnSpc>
                          <a:spcPct val="115000"/>
                        </a:lnSpc>
                        <a:spcBef>
                          <a:spcPts val="0"/>
                        </a:spcBef>
                        <a:spcAft>
                          <a:spcPts val="0"/>
                        </a:spcAft>
                      </a:pPr>
                      <a:r>
                        <a:rPr lang="en-US" sz="1800" b="1" dirty="0">
                          <a:effectLst/>
                          <a:latin typeface="Tw Cen MT" panose="020B0602020104020603" pitchFamily="34" charset="0"/>
                        </a:rPr>
                        <a:t>First hour during math</a:t>
                      </a:r>
                      <a:endParaRPr lang="en-US" sz="1800" b="1"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800" b="1" dirty="0">
                          <a:effectLst/>
                          <a:latin typeface="Tw Cen MT" panose="020B0602020104020603" pitchFamily="34" charset="0"/>
                        </a:rPr>
                        <a:t>First hour during math</a:t>
                      </a:r>
                    </a:p>
                    <a:p>
                      <a:pPr marL="0" marR="0">
                        <a:lnSpc>
                          <a:spcPct val="115000"/>
                        </a:lnSpc>
                        <a:spcBef>
                          <a:spcPts val="0"/>
                        </a:spcBef>
                        <a:spcAft>
                          <a:spcPts val="0"/>
                        </a:spcAft>
                      </a:pPr>
                      <a:r>
                        <a:rPr lang="en-US" sz="1800" b="1" dirty="0">
                          <a:effectLst/>
                          <a:latin typeface="Tw Cen MT" panose="020B0602020104020603" pitchFamily="34" charset="0"/>
                        </a:rPr>
                        <a:t> </a:t>
                      </a:r>
                    </a:p>
                    <a:p>
                      <a:pPr marL="0" marR="0">
                        <a:lnSpc>
                          <a:spcPct val="115000"/>
                        </a:lnSpc>
                        <a:spcBef>
                          <a:spcPts val="0"/>
                        </a:spcBef>
                        <a:spcAft>
                          <a:spcPts val="0"/>
                        </a:spcAft>
                      </a:pPr>
                      <a:r>
                        <a:rPr lang="en-US" sz="1800" b="1" dirty="0">
                          <a:effectLst/>
                          <a:latin typeface="Tw Cen MT" panose="020B0602020104020603" pitchFamily="34" charset="0"/>
                        </a:rPr>
                        <a:t>Home, day after SSI check comes to home</a:t>
                      </a:r>
                      <a:endParaRPr lang="en-US" sz="1800" b="1"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51714839"/>
                  </a:ext>
                </a:extLst>
              </a:tr>
              <a:tr h="1166652">
                <a:tc>
                  <a:txBody>
                    <a:bodyPr/>
                    <a:lstStyle/>
                    <a:p>
                      <a:pPr marL="0" marR="0">
                        <a:lnSpc>
                          <a:spcPct val="115000"/>
                        </a:lnSpc>
                        <a:spcBef>
                          <a:spcPts val="0"/>
                        </a:spcBef>
                        <a:spcAft>
                          <a:spcPts val="0"/>
                        </a:spcAft>
                      </a:pPr>
                      <a:r>
                        <a:rPr lang="en-US" sz="1800" b="1" dirty="0">
                          <a:solidFill>
                            <a:schemeClr val="bg1"/>
                          </a:solidFill>
                          <a:effectLst/>
                          <a:latin typeface="Tw Cen MT" panose="020B0602020104020603" pitchFamily="34" charset="0"/>
                        </a:rPr>
                        <a:t>Person(s) </a:t>
                      </a:r>
                      <a:r>
                        <a:rPr lang="en-US" sz="1800" b="1" u="sng" dirty="0">
                          <a:solidFill>
                            <a:schemeClr val="bg1"/>
                          </a:solidFill>
                          <a:effectLst/>
                          <a:latin typeface="Tw Cen MT" panose="020B0602020104020603" pitchFamily="34" charset="0"/>
                        </a:rPr>
                        <a:t>responsible</a:t>
                      </a:r>
                      <a:endParaRPr lang="en-US" sz="1800" b="1" dirty="0">
                        <a:solidFill>
                          <a:schemeClr val="bg1"/>
                        </a:solidFill>
                        <a:effectLst/>
                        <a:latin typeface="Tw Cen MT" panose="020B0602020104020603" pitchFamily="34" charset="0"/>
                      </a:endParaRPr>
                    </a:p>
                    <a:p>
                      <a:pPr marL="0" marR="0">
                        <a:lnSpc>
                          <a:spcPct val="115000"/>
                        </a:lnSpc>
                        <a:spcBef>
                          <a:spcPts val="0"/>
                        </a:spcBef>
                        <a:spcAft>
                          <a:spcPts val="0"/>
                        </a:spcAft>
                      </a:pPr>
                      <a:r>
                        <a:rPr lang="en-US" sz="1800" b="1" u="sng" dirty="0">
                          <a:solidFill>
                            <a:schemeClr val="bg1"/>
                          </a:solidFill>
                          <a:effectLst/>
                          <a:latin typeface="Tw Cen MT" panose="020B0602020104020603" pitchFamily="34" charset="0"/>
                        </a:rPr>
                        <a:t>Type</a:t>
                      </a:r>
                      <a:r>
                        <a:rPr lang="en-US" sz="1800" b="1" dirty="0">
                          <a:solidFill>
                            <a:schemeClr val="bg1"/>
                          </a:solidFill>
                          <a:effectLst/>
                          <a:latin typeface="Tw Cen MT" panose="020B0602020104020603" pitchFamily="34" charset="0"/>
                        </a:rPr>
                        <a:t> of and </a:t>
                      </a:r>
                      <a:r>
                        <a:rPr lang="en-US" sz="1800" b="1" u="sng" dirty="0">
                          <a:solidFill>
                            <a:schemeClr val="bg1"/>
                          </a:solidFill>
                          <a:effectLst/>
                          <a:latin typeface="Tw Cen MT" panose="020B0602020104020603" pitchFamily="34" charset="0"/>
                        </a:rPr>
                        <a:t>Procedures</a:t>
                      </a:r>
                      <a:r>
                        <a:rPr lang="en-US" sz="1800" b="1" u="none" dirty="0">
                          <a:solidFill>
                            <a:schemeClr val="bg1"/>
                          </a:solidFill>
                          <a:effectLst/>
                          <a:latin typeface="Tw Cen MT" panose="020B0602020104020603" pitchFamily="34" charset="0"/>
                        </a:rPr>
                        <a:t> </a:t>
                      </a:r>
                      <a:r>
                        <a:rPr lang="en-US" sz="1800" b="1" dirty="0">
                          <a:solidFill>
                            <a:schemeClr val="bg1"/>
                          </a:solidFill>
                          <a:effectLst/>
                          <a:latin typeface="Tw Cen MT" panose="020B0602020104020603" pitchFamily="34" charset="0"/>
                        </a:rPr>
                        <a:t>for Collecting </a:t>
                      </a:r>
                      <a:r>
                        <a:rPr lang="en-US" sz="1800" b="1" u="sng" dirty="0">
                          <a:solidFill>
                            <a:schemeClr val="bg1"/>
                          </a:solidFill>
                          <a:effectLst/>
                          <a:latin typeface="Tw Cen MT" panose="020B0602020104020603" pitchFamily="34" charset="0"/>
                        </a:rPr>
                        <a:t>Data</a:t>
                      </a:r>
                      <a:endParaRPr lang="en-US" sz="1800" b="1"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6571"/>
                    </a:solidFill>
                  </a:tcPr>
                </a:tc>
                <a:tc>
                  <a:txBody>
                    <a:bodyPr/>
                    <a:lstStyle/>
                    <a:p>
                      <a:pPr marL="0" marR="0">
                        <a:lnSpc>
                          <a:spcPct val="115000"/>
                        </a:lnSpc>
                        <a:spcBef>
                          <a:spcPts val="0"/>
                        </a:spcBef>
                        <a:spcAft>
                          <a:spcPts val="0"/>
                        </a:spcAft>
                      </a:pPr>
                      <a:r>
                        <a:rPr lang="en-US" sz="1800" b="1" dirty="0">
                          <a:effectLst/>
                          <a:latin typeface="Tw Cen MT" panose="020B0602020104020603" pitchFamily="34" charset="0"/>
                        </a:rPr>
                        <a:t>Student</a:t>
                      </a:r>
                    </a:p>
                    <a:p>
                      <a:pPr marL="0" marR="0">
                        <a:lnSpc>
                          <a:spcPct val="115000"/>
                        </a:lnSpc>
                        <a:spcBef>
                          <a:spcPts val="0"/>
                        </a:spcBef>
                        <a:spcAft>
                          <a:spcPts val="0"/>
                        </a:spcAft>
                      </a:pPr>
                      <a:r>
                        <a:rPr lang="en-US" sz="1800" b="1" dirty="0">
                          <a:effectLst/>
                          <a:latin typeface="Tw Cen MT" panose="020B0602020104020603" pitchFamily="34" charset="0"/>
                        </a:rPr>
                        <a:t>Teacher</a:t>
                      </a:r>
                      <a:endParaRPr lang="en-US" sz="1800" b="1"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dirty="0">
                          <a:effectLst/>
                          <a:latin typeface="Tw Cen MT" panose="020B0602020104020603" pitchFamily="34" charset="0"/>
                        </a:rPr>
                        <a:t>Student</a:t>
                      </a:r>
                    </a:p>
                    <a:p>
                      <a:pPr marL="0" marR="0">
                        <a:lnSpc>
                          <a:spcPct val="115000"/>
                        </a:lnSpc>
                        <a:spcBef>
                          <a:spcPts val="0"/>
                        </a:spcBef>
                        <a:spcAft>
                          <a:spcPts val="0"/>
                        </a:spcAft>
                      </a:pPr>
                      <a:r>
                        <a:rPr lang="en-US" sz="1800" b="1" dirty="0">
                          <a:effectLst/>
                          <a:latin typeface="Tw Cen MT" panose="020B0602020104020603" pitchFamily="34" charset="0"/>
                        </a:rPr>
                        <a:t>Teacher</a:t>
                      </a:r>
                    </a:p>
                    <a:p>
                      <a:pPr marL="0" marR="0">
                        <a:lnSpc>
                          <a:spcPct val="115000"/>
                        </a:lnSpc>
                        <a:spcBef>
                          <a:spcPts val="0"/>
                        </a:spcBef>
                        <a:spcAft>
                          <a:spcPts val="0"/>
                        </a:spcAft>
                      </a:pPr>
                      <a:r>
                        <a:rPr lang="en-US" sz="1800" b="1" dirty="0">
                          <a:effectLst/>
                          <a:latin typeface="Tw Cen MT" panose="020B0602020104020603" pitchFamily="34" charset="0"/>
                        </a:rPr>
                        <a:t>Mother and student work together on budgeting</a:t>
                      </a:r>
                      <a:endParaRPr lang="en-US" sz="1800" b="1"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9182707"/>
                  </a:ext>
                </a:extLst>
              </a:tr>
              <a:tr h="1028387">
                <a:tc>
                  <a:txBody>
                    <a:bodyPr/>
                    <a:lstStyle/>
                    <a:p>
                      <a:pPr marL="0" marR="0">
                        <a:lnSpc>
                          <a:spcPct val="115000"/>
                        </a:lnSpc>
                        <a:spcBef>
                          <a:spcPts val="0"/>
                        </a:spcBef>
                        <a:spcAft>
                          <a:spcPts val="0"/>
                        </a:spcAft>
                      </a:pPr>
                      <a:r>
                        <a:rPr lang="en-US" sz="1800" b="1" dirty="0">
                          <a:effectLst/>
                          <a:latin typeface="Tw Cen MT" panose="020B0602020104020603" pitchFamily="34" charset="0"/>
                        </a:rPr>
                        <a:t>When data collection will be </a:t>
                      </a:r>
                      <a:r>
                        <a:rPr lang="en-US" sz="1800" b="1" u="sng" dirty="0">
                          <a:effectLst/>
                          <a:latin typeface="Tw Cen MT" panose="020B0602020104020603" pitchFamily="34" charset="0"/>
                        </a:rPr>
                        <a:t>comp</a:t>
                      </a:r>
                      <a:r>
                        <a:rPr lang="en-US" sz="1800" b="1" u="sng" dirty="0">
                          <a:solidFill>
                            <a:schemeClr val="bg1"/>
                          </a:solidFill>
                          <a:effectLst/>
                          <a:latin typeface="Tw Cen MT" panose="020B0602020104020603" pitchFamily="34" charset="0"/>
                        </a:rPr>
                        <a:t>leted</a:t>
                      </a:r>
                      <a:r>
                        <a:rPr lang="en-US" sz="1800" b="1" u="none" dirty="0">
                          <a:solidFill>
                            <a:schemeClr val="bg1"/>
                          </a:solidFill>
                          <a:effectLst/>
                          <a:latin typeface="Tw Cen MT" panose="020B0602020104020603" pitchFamily="34" charset="0"/>
                        </a:rPr>
                        <a:t> </a:t>
                      </a:r>
                      <a:r>
                        <a:rPr lang="en-US" sz="1800" b="1" dirty="0">
                          <a:effectLst/>
                          <a:latin typeface="Tw Cen MT" panose="020B0602020104020603" pitchFamily="34" charset="0"/>
                        </a:rPr>
                        <a:t>and </a:t>
                      </a:r>
                      <a:r>
                        <a:rPr lang="en-US" sz="1800" b="1" u="sng" dirty="0">
                          <a:effectLst/>
                          <a:latin typeface="Tw Cen MT" panose="020B0602020104020603" pitchFamily="34" charset="0"/>
                        </a:rPr>
                        <a:t>reviewed</a:t>
                      </a:r>
                      <a:endParaRPr lang="en-US" sz="1800" b="1"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6571"/>
                    </a:solidFill>
                  </a:tcPr>
                </a:tc>
                <a:tc>
                  <a:txBody>
                    <a:bodyPr/>
                    <a:lstStyle/>
                    <a:p>
                      <a:pPr marL="0" marR="0">
                        <a:lnSpc>
                          <a:spcPct val="115000"/>
                        </a:lnSpc>
                        <a:spcBef>
                          <a:spcPts val="0"/>
                        </a:spcBef>
                        <a:spcAft>
                          <a:spcPts val="0"/>
                        </a:spcAft>
                      </a:pPr>
                      <a:r>
                        <a:rPr lang="en-US" sz="1800" b="1" dirty="0">
                          <a:effectLst/>
                          <a:latin typeface="Tw Cen MT" panose="020B0602020104020603" pitchFamily="34" charset="0"/>
                        </a:rPr>
                        <a:t>1</a:t>
                      </a:r>
                      <a:r>
                        <a:rPr lang="en-US" sz="1800" b="1" baseline="30000" dirty="0">
                          <a:effectLst/>
                          <a:latin typeface="Tw Cen MT" panose="020B0602020104020603" pitchFamily="34" charset="0"/>
                        </a:rPr>
                        <a:t>st</a:t>
                      </a:r>
                      <a:r>
                        <a:rPr lang="en-US" sz="1800" b="1" dirty="0">
                          <a:effectLst/>
                          <a:latin typeface="Tw Cen MT" panose="020B0602020104020603" pitchFamily="34" charset="0"/>
                        </a:rPr>
                        <a:t> marking period of 1</a:t>
                      </a:r>
                      <a:r>
                        <a:rPr lang="en-US" sz="1800" b="1" baseline="30000" dirty="0">
                          <a:effectLst/>
                          <a:latin typeface="Tw Cen MT" panose="020B0602020104020603" pitchFamily="34" charset="0"/>
                        </a:rPr>
                        <a:t>st</a:t>
                      </a:r>
                      <a:r>
                        <a:rPr lang="en-US" sz="1800" b="1" dirty="0">
                          <a:effectLst/>
                          <a:latin typeface="Tw Cen MT" panose="020B0602020104020603" pitchFamily="34" charset="0"/>
                        </a:rPr>
                        <a:t> semester</a:t>
                      </a:r>
                      <a:endParaRPr lang="en-US" sz="1800" b="1"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800" b="1" dirty="0">
                          <a:effectLst/>
                          <a:latin typeface="Tw Cen MT" panose="020B0602020104020603" pitchFamily="34" charset="0"/>
                        </a:rPr>
                        <a:t>2</a:t>
                      </a:r>
                      <a:r>
                        <a:rPr lang="en-US" sz="1800" b="1" baseline="30000" dirty="0">
                          <a:effectLst/>
                          <a:latin typeface="Tw Cen MT" panose="020B0602020104020603" pitchFamily="34" charset="0"/>
                        </a:rPr>
                        <a:t>nd </a:t>
                      </a:r>
                      <a:r>
                        <a:rPr lang="en-US" sz="1800" b="1" dirty="0">
                          <a:effectLst/>
                          <a:latin typeface="Tw Cen MT" panose="020B0602020104020603" pitchFamily="34" charset="0"/>
                        </a:rPr>
                        <a:t>marking period of 1</a:t>
                      </a:r>
                      <a:r>
                        <a:rPr lang="en-US" sz="1800" b="1" baseline="30000" dirty="0">
                          <a:effectLst/>
                          <a:latin typeface="Tw Cen MT" panose="020B0602020104020603" pitchFamily="34" charset="0"/>
                        </a:rPr>
                        <a:t>st</a:t>
                      </a:r>
                      <a:r>
                        <a:rPr lang="en-US" sz="1800" b="1" dirty="0">
                          <a:effectLst/>
                          <a:latin typeface="Tw Cen MT" panose="020B0602020104020603" pitchFamily="34" charset="0"/>
                        </a:rPr>
                        <a:t> semester </a:t>
                      </a:r>
                    </a:p>
                    <a:p>
                      <a:pPr marL="0" marR="0">
                        <a:lnSpc>
                          <a:spcPct val="115000"/>
                        </a:lnSpc>
                        <a:spcBef>
                          <a:spcPts val="0"/>
                        </a:spcBef>
                        <a:spcAft>
                          <a:spcPts val="0"/>
                        </a:spcAft>
                      </a:pPr>
                      <a:r>
                        <a:rPr lang="en-US" sz="1800" b="1" dirty="0">
                          <a:effectLst/>
                          <a:latin typeface="Tw Cen MT" panose="020B0602020104020603" pitchFamily="34" charset="0"/>
                        </a:rPr>
                        <a:t> </a:t>
                      </a:r>
                    </a:p>
                    <a:p>
                      <a:pPr marL="0" marR="0">
                        <a:lnSpc>
                          <a:spcPct val="115000"/>
                        </a:lnSpc>
                        <a:spcBef>
                          <a:spcPts val="0"/>
                        </a:spcBef>
                        <a:spcAft>
                          <a:spcPts val="0"/>
                        </a:spcAft>
                      </a:pPr>
                      <a:r>
                        <a:rPr lang="en-US" sz="1800" b="1" dirty="0">
                          <a:effectLst/>
                          <a:latin typeface="Tw Cen MT" panose="020B0602020104020603" pitchFamily="34" charset="0"/>
                        </a:rPr>
                        <a:t> </a:t>
                      </a:r>
                      <a:endParaRPr lang="en-US" sz="1800" b="1"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33831612"/>
                  </a:ext>
                </a:extLst>
              </a:tr>
              <a:tr h="950078">
                <a:tc>
                  <a:txBody>
                    <a:bodyPr/>
                    <a:lstStyle/>
                    <a:p>
                      <a:pPr marL="0" marR="0">
                        <a:lnSpc>
                          <a:spcPct val="115000"/>
                        </a:lnSpc>
                        <a:spcBef>
                          <a:spcPts val="0"/>
                        </a:spcBef>
                        <a:spcAft>
                          <a:spcPts val="0"/>
                        </a:spcAft>
                      </a:pPr>
                      <a:r>
                        <a:rPr lang="en-US" sz="1800" b="1" u="sng" dirty="0">
                          <a:effectLst/>
                          <a:latin typeface="Tw Cen MT" panose="020B0602020104020603" pitchFamily="34" charset="0"/>
                        </a:rPr>
                        <a:t>Evaluation decision:</a:t>
                      </a:r>
                      <a:r>
                        <a:rPr lang="en-US" sz="1800" b="1" dirty="0">
                          <a:effectLst/>
                          <a:latin typeface="Tw Cen MT" panose="020B0602020104020603" pitchFamily="34" charset="0"/>
                        </a:rPr>
                        <a:t> (e.g., continue, modify, discontinue, try different alternative and specify which)</a:t>
                      </a:r>
                      <a:endParaRPr lang="en-US" sz="1800" b="1"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6571"/>
                    </a:solidFill>
                  </a:tcPr>
                </a:tc>
                <a:tc>
                  <a:txBody>
                    <a:bodyPr/>
                    <a:lstStyle/>
                    <a:p>
                      <a:pPr marL="0" marR="0">
                        <a:lnSpc>
                          <a:spcPct val="115000"/>
                        </a:lnSpc>
                        <a:spcBef>
                          <a:spcPts val="0"/>
                        </a:spcBef>
                        <a:spcAft>
                          <a:spcPts val="0"/>
                        </a:spcAft>
                      </a:pPr>
                      <a:r>
                        <a:rPr lang="en-US" sz="1800" b="1" dirty="0">
                          <a:effectLst/>
                          <a:latin typeface="Tw Cen MT" panose="020B0602020104020603" pitchFamily="34" charset="0"/>
                        </a:rPr>
                        <a:t>Continue alternative and </a:t>
                      </a:r>
                    </a:p>
                    <a:p>
                      <a:pPr marL="0" marR="0">
                        <a:lnSpc>
                          <a:spcPct val="115000"/>
                        </a:lnSpc>
                        <a:spcBef>
                          <a:spcPts val="0"/>
                        </a:spcBef>
                        <a:spcAft>
                          <a:spcPts val="0"/>
                        </a:spcAft>
                      </a:pPr>
                      <a:r>
                        <a:rPr lang="en-US" sz="1800" b="1" dirty="0">
                          <a:effectLst/>
                          <a:latin typeface="Tw Cen MT" panose="020B0602020104020603" pitchFamily="34" charset="0"/>
                        </a:rPr>
                        <a:t> </a:t>
                      </a:r>
                    </a:p>
                    <a:p>
                      <a:pPr marL="0" marR="0">
                        <a:lnSpc>
                          <a:spcPct val="115000"/>
                        </a:lnSpc>
                        <a:spcBef>
                          <a:spcPts val="0"/>
                        </a:spcBef>
                        <a:spcAft>
                          <a:spcPts val="0"/>
                        </a:spcAft>
                      </a:pPr>
                      <a:r>
                        <a:rPr lang="en-US" sz="1800" b="1" dirty="0">
                          <a:effectLst/>
                          <a:latin typeface="Tw Cen MT" panose="020B0602020104020603" pitchFamily="34" charset="0"/>
                        </a:rPr>
                        <a:t>add representative payee</a:t>
                      </a:r>
                      <a:endParaRPr lang="en-US" sz="1800" b="1"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dirty="0">
                          <a:effectLst/>
                          <a:latin typeface="Tw Cen MT" panose="020B0602020104020603" pitchFamily="34" charset="0"/>
                        </a:rPr>
                        <a:t>Continue course work</a:t>
                      </a:r>
                    </a:p>
                    <a:p>
                      <a:pPr marL="0" marR="0">
                        <a:lnSpc>
                          <a:spcPct val="115000"/>
                        </a:lnSpc>
                        <a:spcBef>
                          <a:spcPts val="0"/>
                        </a:spcBef>
                        <a:spcAft>
                          <a:spcPts val="0"/>
                        </a:spcAft>
                      </a:pPr>
                      <a:r>
                        <a:rPr lang="en-US" sz="1800" b="1" dirty="0">
                          <a:effectLst/>
                          <a:latin typeface="Tw Cen MT" panose="020B0602020104020603" pitchFamily="34" charset="0"/>
                        </a:rPr>
                        <a:t> </a:t>
                      </a:r>
                    </a:p>
                    <a:p>
                      <a:pPr marL="0" marR="0">
                        <a:lnSpc>
                          <a:spcPct val="115000"/>
                        </a:lnSpc>
                        <a:spcBef>
                          <a:spcPts val="0"/>
                        </a:spcBef>
                        <a:spcAft>
                          <a:spcPts val="0"/>
                        </a:spcAft>
                      </a:pPr>
                      <a:r>
                        <a:rPr lang="en-US" sz="1800" b="1" dirty="0">
                          <a:effectLst/>
                          <a:latin typeface="Tw Cen MT" panose="020B0602020104020603" pitchFamily="34" charset="0"/>
                        </a:rPr>
                        <a:t>Continue representative payee</a:t>
                      </a:r>
                      <a:endParaRPr lang="en-US" sz="1800" b="1"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379069"/>
                  </a:ext>
                </a:extLst>
              </a:tr>
            </a:tbl>
          </a:graphicData>
        </a:graphic>
      </p:graphicFrame>
      <p:sp>
        <p:nvSpPr>
          <p:cNvPr id="2" name="Title 1">
            <a:extLst>
              <a:ext uri="{FF2B5EF4-FFF2-40B4-BE49-F238E27FC236}">
                <a16:creationId xmlns:a16="http://schemas.microsoft.com/office/drawing/2014/main" id="{3F498659-1D67-4739-80C7-4057419FDC3B}"/>
              </a:ext>
            </a:extLst>
          </p:cNvPr>
          <p:cNvSpPr>
            <a:spLocks noGrp="1"/>
          </p:cNvSpPr>
          <p:nvPr>
            <p:ph type="title"/>
          </p:nvPr>
        </p:nvSpPr>
        <p:spPr>
          <a:xfrm>
            <a:off x="2292485" y="-138022"/>
            <a:ext cx="8229600" cy="914400"/>
          </a:xfrm>
          <a:ln>
            <a:noFill/>
          </a:ln>
        </p:spPr>
        <p:txBody>
          <a:bodyPr>
            <a:normAutofit/>
          </a:bodyPr>
          <a:lstStyle/>
          <a:p>
            <a:pPr algn="ctr"/>
            <a:r>
              <a:rPr lang="en-US" b="1" dirty="0">
                <a:solidFill>
                  <a:srgbClr val="3F6571"/>
                </a:solidFill>
                <a:latin typeface="Tw Cen MT" panose="020B0602020104020603" pitchFamily="34" charset="0"/>
                <a:cs typeface="Times New Roman" panose="02020603050405020304" pitchFamily="18" charset="0"/>
              </a:rPr>
              <a:t>IEP and Transition Planning</a:t>
            </a:r>
          </a:p>
        </p:txBody>
      </p:sp>
    </p:spTree>
    <p:extLst>
      <p:ext uri="{BB962C8B-B14F-4D97-AF65-F5344CB8AC3E}">
        <p14:creationId xmlns:p14="http://schemas.microsoft.com/office/powerpoint/2010/main" val="9332498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EBEEB-AE89-4982-82AB-B6148A311111}"/>
              </a:ext>
            </a:extLst>
          </p:cNvPr>
          <p:cNvSpPr>
            <a:spLocks noGrp="1"/>
          </p:cNvSpPr>
          <p:nvPr>
            <p:ph type="title"/>
          </p:nvPr>
        </p:nvSpPr>
        <p:spPr>
          <a:xfrm>
            <a:off x="311285" y="-259610"/>
            <a:ext cx="9899515" cy="1143000"/>
          </a:xfrm>
        </p:spPr>
        <p:txBody>
          <a:bodyPr>
            <a:normAutofit/>
          </a:bodyPr>
          <a:lstStyle/>
          <a:p>
            <a:r>
              <a:rPr lang="en-US" b="1" u="sng" dirty="0">
                <a:solidFill>
                  <a:srgbClr val="3F6571"/>
                </a:solidFill>
                <a:latin typeface="Tw Cen MT" panose="020B0602020104020603" pitchFamily="34" charset="0"/>
                <a:cs typeface="Times New Roman" panose="02020603050405020304" pitchFamily="18" charset="0"/>
              </a:rPr>
              <a:t>Your Turn </a:t>
            </a:r>
          </a:p>
        </p:txBody>
      </p:sp>
      <p:sp>
        <p:nvSpPr>
          <p:cNvPr id="3" name="Content Placeholder 2">
            <a:extLst>
              <a:ext uri="{FF2B5EF4-FFF2-40B4-BE49-F238E27FC236}">
                <a16:creationId xmlns:a16="http://schemas.microsoft.com/office/drawing/2014/main" id="{66146920-09C5-41C3-A51C-4AD4873CAF39}"/>
              </a:ext>
            </a:extLst>
          </p:cNvPr>
          <p:cNvSpPr>
            <a:spLocks noGrp="1"/>
          </p:cNvSpPr>
          <p:nvPr>
            <p:ph idx="1"/>
          </p:nvPr>
        </p:nvSpPr>
        <p:spPr>
          <a:xfrm>
            <a:off x="311284" y="537817"/>
            <a:ext cx="11669949" cy="1342250"/>
          </a:xfrm>
        </p:spPr>
        <p:txBody>
          <a:bodyPr>
            <a:normAutofit/>
          </a:bodyPr>
          <a:lstStyle/>
          <a:p>
            <a:pPr marL="514350" indent="-514350">
              <a:buFont typeface="+mj-lt"/>
              <a:buAutoNum type="arabicPeriod"/>
            </a:pPr>
            <a:r>
              <a:rPr lang="en-US" sz="2400" b="1" dirty="0">
                <a:solidFill>
                  <a:schemeClr val="accent4">
                    <a:lumMod val="75000"/>
                  </a:schemeClr>
                </a:solidFill>
                <a:latin typeface="Tw Cen MT" panose="020B0602020104020603" pitchFamily="34" charset="0"/>
                <a:cs typeface="Times New Roman" panose="02020603050405020304" pitchFamily="18" charset="0"/>
              </a:rPr>
              <a:t>ID concern as to why a student </a:t>
            </a:r>
            <a:r>
              <a:rPr lang="en-US" sz="2400" b="1" i="1" u="sng" dirty="0">
                <a:solidFill>
                  <a:schemeClr val="accent4">
                    <a:lumMod val="75000"/>
                  </a:schemeClr>
                </a:solidFill>
                <a:latin typeface="Tw Cen MT" panose="020B0602020104020603" pitchFamily="34" charset="0"/>
                <a:cs typeface="Times New Roman" panose="02020603050405020304" pitchFamily="18" charset="0"/>
              </a:rPr>
              <a:t>might</a:t>
            </a:r>
            <a:r>
              <a:rPr lang="en-US" sz="2400" b="1" dirty="0">
                <a:solidFill>
                  <a:schemeClr val="accent4">
                    <a:lumMod val="75000"/>
                  </a:schemeClr>
                </a:solidFill>
                <a:latin typeface="Tw Cen MT" panose="020B0602020104020603" pitchFamily="34" charset="0"/>
                <a:cs typeface="Times New Roman" panose="02020603050405020304" pitchFamily="18" charset="0"/>
              </a:rPr>
              <a:t> be perceived as needing a guardian</a:t>
            </a:r>
          </a:p>
          <a:p>
            <a:pPr marL="514350" indent="-514350">
              <a:buFont typeface="+mj-lt"/>
              <a:buAutoNum type="arabicPeriod"/>
            </a:pPr>
            <a:r>
              <a:rPr lang="en-US" sz="2400" b="1" dirty="0">
                <a:solidFill>
                  <a:schemeClr val="accent4">
                    <a:lumMod val="75000"/>
                  </a:schemeClr>
                </a:solidFill>
                <a:latin typeface="Tw Cen MT" panose="020B0602020104020603" pitchFamily="34" charset="0"/>
                <a:cs typeface="Times New Roman" panose="02020603050405020304" pitchFamily="18" charset="0"/>
              </a:rPr>
              <a:t>ID potential alternatives</a:t>
            </a:r>
          </a:p>
          <a:p>
            <a:pPr marL="0" indent="0">
              <a:buNone/>
            </a:pPr>
            <a:endParaRPr lang="en-US" dirty="0"/>
          </a:p>
        </p:txBody>
      </p:sp>
      <p:graphicFrame>
        <p:nvGraphicFramePr>
          <p:cNvPr id="5" name="Content Placeholder 3">
            <a:extLst>
              <a:ext uri="{FF2B5EF4-FFF2-40B4-BE49-F238E27FC236}">
                <a16:creationId xmlns:a16="http://schemas.microsoft.com/office/drawing/2014/main" id="{32B1A357-3EFF-45C1-B4B1-42714E54A053}"/>
              </a:ext>
            </a:extLst>
          </p:cNvPr>
          <p:cNvGraphicFramePr>
            <a:graphicFrameLocks/>
          </p:cNvGraphicFramePr>
          <p:nvPr>
            <p:extLst>
              <p:ext uri="{D42A27DB-BD31-4B8C-83A1-F6EECF244321}">
                <p14:modId xmlns:p14="http://schemas.microsoft.com/office/powerpoint/2010/main" val="661930870"/>
              </p:ext>
            </p:extLst>
          </p:nvPr>
        </p:nvGraphicFramePr>
        <p:xfrm>
          <a:off x="442914" y="1471614"/>
          <a:ext cx="11538320" cy="4858194"/>
        </p:xfrm>
        <a:graphic>
          <a:graphicData uri="http://schemas.openxmlformats.org/drawingml/2006/table">
            <a:tbl>
              <a:tblPr firstRow="1" firstCol="1" bandRow="1">
                <a:tableStyleId>{5C22544A-7EE6-4342-B048-85BDC9FD1C3A}</a:tableStyleId>
              </a:tblPr>
              <a:tblGrid>
                <a:gridCol w="5900736">
                  <a:extLst>
                    <a:ext uri="{9D8B030D-6E8A-4147-A177-3AD203B41FA5}">
                      <a16:colId xmlns:a16="http://schemas.microsoft.com/office/drawing/2014/main" val="902828695"/>
                    </a:ext>
                  </a:extLst>
                </a:gridCol>
                <a:gridCol w="2928938">
                  <a:extLst>
                    <a:ext uri="{9D8B030D-6E8A-4147-A177-3AD203B41FA5}">
                      <a16:colId xmlns:a16="http://schemas.microsoft.com/office/drawing/2014/main" val="561440111"/>
                    </a:ext>
                  </a:extLst>
                </a:gridCol>
                <a:gridCol w="2708646">
                  <a:extLst>
                    <a:ext uri="{9D8B030D-6E8A-4147-A177-3AD203B41FA5}">
                      <a16:colId xmlns:a16="http://schemas.microsoft.com/office/drawing/2014/main" val="825492831"/>
                    </a:ext>
                  </a:extLst>
                </a:gridCol>
              </a:tblGrid>
              <a:tr h="714374">
                <a:tc>
                  <a:txBody>
                    <a:bodyPr/>
                    <a:lstStyle/>
                    <a:p>
                      <a:pPr marL="0" marR="0">
                        <a:lnSpc>
                          <a:spcPct val="115000"/>
                        </a:lnSpc>
                        <a:spcBef>
                          <a:spcPts val="0"/>
                        </a:spcBef>
                        <a:spcAft>
                          <a:spcPts val="0"/>
                        </a:spcAft>
                      </a:pPr>
                      <a:r>
                        <a:rPr lang="en-US" sz="2000" dirty="0">
                          <a:effectLst/>
                          <a:latin typeface="Tw Cen MT" panose="020B0602020104020603" pitchFamily="34" charset="0"/>
                        </a:rPr>
                        <a:t>Guardianship Alternative and its </a:t>
                      </a:r>
                      <a:r>
                        <a:rPr lang="en-US" sz="2000" u="sng" dirty="0">
                          <a:effectLst/>
                          <a:latin typeface="Tw Cen MT" panose="020B0602020104020603" pitchFamily="34" charset="0"/>
                        </a:rPr>
                        <a:t>purpose</a:t>
                      </a:r>
                      <a:endParaRPr lang="en-US" sz="2000" dirty="0">
                        <a:effectLst/>
                        <a:latin typeface="Tw Cen MT" panose="020B0602020104020603" pitchFamily="34" charset="0"/>
                      </a:endParaRPr>
                    </a:p>
                    <a:p>
                      <a:pPr marL="0" marR="0">
                        <a:lnSpc>
                          <a:spcPct val="115000"/>
                        </a:lnSpc>
                        <a:spcBef>
                          <a:spcPts val="0"/>
                        </a:spcBef>
                        <a:spcAft>
                          <a:spcPts val="0"/>
                        </a:spcAft>
                      </a:pPr>
                      <a:r>
                        <a:rPr lang="en-US" sz="2000" dirty="0">
                          <a:effectLst/>
                          <a:latin typeface="Tw Cen MT" panose="020B0602020104020603" pitchFamily="34" charset="0"/>
                        </a:rPr>
                        <a:t>Specific, observable, measurable</a:t>
                      </a:r>
                    </a:p>
                    <a:p>
                      <a:pPr marL="0" marR="0">
                        <a:lnSpc>
                          <a:spcPct val="115000"/>
                        </a:lnSpc>
                        <a:spcBef>
                          <a:spcPts val="0"/>
                        </a:spcBef>
                        <a:spcAft>
                          <a:spcPts val="0"/>
                        </a:spcAft>
                      </a:pPr>
                      <a:endParaRPr lang="en-US" sz="2000" dirty="0">
                        <a:effectLst/>
                        <a:latin typeface="Tw Cen MT" panose="020B0602020104020603" pitchFamily="34"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6571"/>
                    </a:solidFill>
                  </a:tcPr>
                </a:tc>
                <a:tc>
                  <a:txBody>
                    <a:bodyPr/>
                    <a:lstStyle/>
                    <a:p>
                      <a:pPr marL="0" marR="0">
                        <a:lnSpc>
                          <a:spcPct val="115000"/>
                        </a:lnSpc>
                        <a:spcBef>
                          <a:spcPts val="0"/>
                        </a:spcBef>
                        <a:spcAft>
                          <a:spcPts val="0"/>
                        </a:spcAft>
                      </a:pPr>
                      <a:r>
                        <a:rPr lang="en-US" sz="1400" dirty="0">
                          <a:effectLst/>
                          <a:latin typeface="Tw Cen MT" panose="020B0602020104020603" pitchFamily="34" charset="0"/>
                        </a:rPr>
                        <a:t>YEAR 1</a:t>
                      </a:r>
                    </a:p>
                    <a:p>
                      <a:pPr marL="0" marR="0">
                        <a:lnSpc>
                          <a:spcPct val="115000"/>
                        </a:lnSpc>
                        <a:spcBef>
                          <a:spcPts val="0"/>
                        </a:spcBef>
                        <a:spcAft>
                          <a:spcPts val="0"/>
                        </a:spcAft>
                      </a:pPr>
                      <a:r>
                        <a:rPr lang="en-US" sz="1400" dirty="0">
                          <a:effectLst/>
                          <a:latin typeface="Tw Cen MT" panose="020B0602020104020603" pitchFamily="34" charset="0"/>
                        </a:rPr>
                        <a:t> </a:t>
                      </a:r>
                    </a:p>
                    <a:p>
                      <a:pPr marL="0" marR="0">
                        <a:lnSpc>
                          <a:spcPct val="115000"/>
                        </a:lnSpc>
                        <a:spcBef>
                          <a:spcPts val="0"/>
                        </a:spcBef>
                        <a:spcAft>
                          <a:spcPts val="0"/>
                        </a:spcAft>
                      </a:pPr>
                      <a:r>
                        <a:rPr lang="en-US" sz="1400" dirty="0">
                          <a:effectLst/>
                          <a:latin typeface="Tw Cen MT" panose="020B0602020104020603" pitchFamily="34" charset="0"/>
                        </a:rPr>
                        <a:t> </a:t>
                      </a:r>
                      <a:endParaRPr lang="en-US" sz="14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6571"/>
                    </a:solidFill>
                  </a:tcPr>
                </a:tc>
                <a:tc>
                  <a:txBody>
                    <a:bodyPr/>
                    <a:lstStyle/>
                    <a:p>
                      <a:pPr marL="0" marR="0">
                        <a:lnSpc>
                          <a:spcPct val="115000"/>
                        </a:lnSpc>
                        <a:spcBef>
                          <a:spcPts val="0"/>
                        </a:spcBef>
                        <a:spcAft>
                          <a:spcPts val="0"/>
                        </a:spcAft>
                      </a:pPr>
                      <a:r>
                        <a:rPr lang="en-US" sz="1400" dirty="0">
                          <a:effectLst/>
                          <a:latin typeface="Tw Cen MT" panose="020B0602020104020603" pitchFamily="34" charset="0"/>
                        </a:rPr>
                        <a:t>YEAR 2</a:t>
                      </a:r>
                      <a:endParaRPr lang="en-US" sz="14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6571"/>
                    </a:solidFill>
                  </a:tcPr>
                </a:tc>
                <a:extLst>
                  <a:ext uri="{0D108BD9-81ED-4DB2-BD59-A6C34878D82A}">
                    <a16:rowId xmlns:a16="http://schemas.microsoft.com/office/drawing/2014/main" val="1479185711"/>
                  </a:ext>
                </a:extLst>
              </a:tr>
              <a:tr h="928919">
                <a:tc>
                  <a:txBody>
                    <a:bodyPr/>
                    <a:lstStyle/>
                    <a:p>
                      <a:pPr marL="0" marR="0">
                        <a:lnSpc>
                          <a:spcPct val="115000"/>
                        </a:lnSpc>
                        <a:spcBef>
                          <a:spcPts val="0"/>
                        </a:spcBef>
                        <a:spcAft>
                          <a:spcPts val="0"/>
                        </a:spcAft>
                      </a:pPr>
                      <a:r>
                        <a:rPr lang="en-US" sz="2000" dirty="0">
                          <a:solidFill>
                            <a:schemeClr val="bg1"/>
                          </a:solidFill>
                          <a:effectLst/>
                          <a:latin typeface="Tw Cen MT" panose="020B0602020104020603" pitchFamily="34" charset="0"/>
                        </a:rPr>
                        <a:t>Opportunity to </a:t>
                      </a:r>
                      <a:r>
                        <a:rPr lang="en-US" sz="2000" u="sng" dirty="0">
                          <a:solidFill>
                            <a:schemeClr val="bg1"/>
                          </a:solidFill>
                          <a:effectLst/>
                          <a:latin typeface="Tw Cen MT" panose="020B0602020104020603" pitchFamily="34" charset="0"/>
                        </a:rPr>
                        <a:t>use Alternative</a:t>
                      </a:r>
                      <a:r>
                        <a:rPr lang="en-US" sz="2000" u="none" dirty="0">
                          <a:solidFill>
                            <a:schemeClr val="bg1"/>
                          </a:solidFill>
                          <a:effectLst/>
                          <a:latin typeface="Tw Cen MT" panose="020B0602020104020603" pitchFamily="34" charset="0"/>
                        </a:rPr>
                        <a:t> </a:t>
                      </a:r>
                      <a:r>
                        <a:rPr lang="en-US" sz="2000" dirty="0">
                          <a:solidFill>
                            <a:schemeClr val="bg1"/>
                          </a:solidFill>
                          <a:effectLst/>
                          <a:latin typeface="Tw Cen MT" panose="020B0602020104020603" pitchFamily="34" charset="0"/>
                        </a:rPr>
                        <a:t>(home, community, school – be specific of time(s) and locations)</a:t>
                      </a:r>
                      <a:endParaRPr lang="en-US" sz="20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6571"/>
                    </a:solidFill>
                  </a:tcPr>
                </a:tc>
                <a:tc>
                  <a:txBody>
                    <a:bodyPr/>
                    <a:lstStyle/>
                    <a:p>
                      <a:pPr marL="0" marR="0">
                        <a:lnSpc>
                          <a:spcPct val="115000"/>
                        </a:lnSpc>
                        <a:spcBef>
                          <a:spcPts val="0"/>
                        </a:spcBef>
                        <a:spcAft>
                          <a:spcPts val="0"/>
                        </a:spcAft>
                      </a:pPr>
                      <a:endParaRPr lang="en-US" sz="1400" dirty="0">
                        <a:solidFill>
                          <a:schemeClr val="accent4">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15000"/>
                        </a:lnSpc>
                        <a:spcBef>
                          <a:spcPts val="0"/>
                        </a:spcBef>
                        <a:spcAft>
                          <a:spcPts val="0"/>
                        </a:spcAft>
                      </a:pPr>
                      <a:endParaRPr lang="en-US" sz="1400" dirty="0">
                        <a:solidFill>
                          <a:schemeClr val="accent4">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51714839"/>
                  </a:ext>
                </a:extLst>
              </a:tr>
              <a:tr h="985160">
                <a:tc>
                  <a:txBody>
                    <a:bodyPr/>
                    <a:lstStyle/>
                    <a:p>
                      <a:pPr marL="0" marR="0">
                        <a:lnSpc>
                          <a:spcPct val="115000"/>
                        </a:lnSpc>
                        <a:spcBef>
                          <a:spcPts val="0"/>
                        </a:spcBef>
                        <a:spcAft>
                          <a:spcPts val="0"/>
                        </a:spcAft>
                      </a:pPr>
                      <a:r>
                        <a:rPr lang="en-US" sz="2000" dirty="0">
                          <a:solidFill>
                            <a:schemeClr val="bg1"/>
                          </a:solidFill>
                          <a:effectLst/>
                          <a:latin typeface="Tw Cen MT" panose="020B0602020104020603" pitchFamily="34" charset="0"/>
                        </a:rPr>
                        <a:t>Person(s) </a:t>
                      </a:r>
                      <a:r>
                        <a:rPr lang="en-US" sz="2000" u="sng" dirty="0">
                          <a:solidFill>
                            <a:schemeClr val="bg1"/>
                          </a:solidFill>
                          <a:effectLst/>
                          <a:latin typeface="Tw Cen MT" panose="020B0602020104020603" pitchFamily="34" charset="0"/>
                        </a:rPr>
                        <a:t>responsible</a:t>
                      </a:r>
                      <a:endParaRPr lang="en-US" sz="2000" dirty="0">
                        <a:solidFill>
                          <a:schemeClr val="bg1"/>
                        </a:solidFill>
                        <a:effectLst/>
                        <a:latin typeface="Tw Cen MT" panose="020B0602020104020603" pitchFamily="34" charset="0"/>
                      </a:endParaRPr>
                    </a:p>
                    <a:p>
                      <a:pPr marL="0" marR="0">
                        <a:lnSpc>
                          <a:spcPct val="115000"/>
                        </a:lnSpc>
                        <a:spcBef>
                          <a:spcPts val="0"/>
                        </a:spcBef>
                        <a:spcAft>
                          <a:spcPts val="0"/>
                        </a:spcAft>
                      </a:pPr>
                      <a:r>
                        <a:rPr lang="en-US" sz="2000" u="sng" dirty="0">
                          <a:solidFill>
                            <a:schemeClr val="bg1"/>
                          </a:solidFill>
                          <a:effectLst/>
                          <a:latin typeface="Tw Cen MT" panose="020B0602020104020603" pitchFamily="34" charset="0"/>
                        </a:rPr>
                        <a:t>Type</a:t>
                      </a:r>
                      <a:r>
                        <a:rPr lang="en-US" sz="2000" dirty="0">
                          <a:solidFill>
                            <a:schemeClr val="bg1"/>
                          </a:solidFill>
                          <a:effectLst/>
                          <a:latin typeface="Tw Cen MT" panose="020B0602020104020603" pitchFamily="34" charset="0"/>
                        </a:rPr>
                        <a:t> of and </a:t>
                      </a:r>
                      <a:r>
                        <a:rPr lang="en-US" sz="2000" u="sng" dirty="0">
                          <a:solidFill>
                            <a:schemeClr val="bg1"/>
                          </a:solidFill>
                          <a:effectLst/>
                          <a:latin typeface="Tw Cen MT" panose="020B0602020104020603" pitchFamily="34" charset="0"/>
                        </a:rPr>
                        <a:t>Procedures</a:t>
                      </a:r>
                      <a:r>
                        <a:rPr lang="en-US" sz="2000" u="none" dirty="0">
                          <a:solidFill>
                            <a:schemeClr val="bg1"/>
                          </a:solidFill>
                          <a:effectLst/>
                          <a:latin typeface="Tw Cen MT" panose="020B0602020104020603" pitchFamily="34" charset="0"/>
                        </a:rPr>
                        <a:t> </a:t>
                      </a:r>
                      <a:r>
                        <a:rPr lang="en-US" sz="2000" dirty="0">
                          <a:solidFill>
                            <a:schemeClr val="bg1"/>
                          </a:solidFill>
                          <a:effectLst/>
                          <a:latin typeface="Tw Cen MT" panose="020B0602020104020603" pitchFamily="34" charset="0"/>
                        </a:rPr>
                        <a:t>for Collecting </a:t>
                      </a:r>
                      <a:r>
                        <a:rPr lang="en-US" sz="2000" u="sng" dirty="0">
                          <a:solidFill>
                            <a:schemeClr val="bg1"/>
                          </a:solidFill>
                          <a:effectLst/>
                          <a:latin typeface="Tw Cen MT" panose="020B0602020104020603" pitchFamily="34" charset="0"/>
                        </a:rPr>
                        <a:t>Data</a:t>
                      </a:r>
                      <a:endParaRPr lang="en-US" sz="20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6571"/>
                    </a:solidFill>
                  </a:tcPr>
                </a:tc>
                <a:tc>
                  <a:txBody>
                    <a:bodyPr/>
                    <a:lstStyle/>
                    <a:p>
                      <a:pPr marL="0" marR="0">
                        <a:lnSpc>
                          <a:spcPct val="115000"/>
                        </a:lnSpc>
                        <a:spcBef>
                          <a:spcPts val="0"/>
                        </a:spcBef>
                        <a:spcAft>
                          <a:spcPts val="0"/>
                        </a:spcAft>
                      </a:pPr>
                      <a:endParaRPr lang="en-US" sz="1400" dirty="0">
                        <a:solidFill>
                          <a:srgbClr val="DDDDD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endParaRPr lang="en-US" sz="1400" dirty="0">
                        <a:solidFill>
                          <a:srgbClr val="DDDDD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9182707"/>
                  </a:ext>
                </a:extLst>
              </a:tr>
              <a:tr h="885825">
                <a:tc>
                  <a:txBody>
                    <a:bodyPr/>
                    <a:lstStyle/>
                    <a:p>
                      <a:pPr marL="0" marR="0">
                        <a:lnSpc>
                          <a:spcPct val="115000"/>
                        </a:lnSpc>
                        <a:spcBef>
                          <a:spcPts val="0"/>
                        </a:spcBef>
                        <a:spcAft>
                          <a:spcPts val="0"/>
                        </a:spcAft>
                      </a:pPr>
                      <a:r>
                        <a:rPr lang="en-US" sz="2000" dirty="0">
                          <a:solidFill>
                            <a:schemeClr val="bg1"/>
                          </a:solidFill>
                          <a:effectLst/>
                          <a:latin typeface="Tw Cen MT" panose="020B0602020104020603" pitchFamily="34" charset="0"/>
                        </a:rPr>
                        <a:t>When data collection will be </a:t>
                      </a:r>
                      <a:r>
                        <a:rPr lang="en-US" sz="2000" u="sng" dirty="0">
                          <a:solidFill>
                            <a:schemeClr val="bg1"/>
                          </a:solidFill>
                          <a:effectLst/>
                          <a:latin typeface="Tw Cen MT" panose="020B0602020104020603" pitchFamily="34" charset="0"/>
                        </a:rPr>
                        <a:t>completed</a:t>
                      </a:r>
                      <a:r>
                        <a:rPr lang="en-US" sz="2000" u="none" dirty="0">
                          <a:solidFill>
                            <a:schemeClr val="bg1"/>
                          </a:solidFill>
                          <a:effectLst/>
                          <a:latin typeface="Tw Cen MT" panose="020B0602020104020603" pitchFamily="34" charset="0"/>
                        </a:rPr>
                        <a:t> </a:t>
                      </a:r>
                      <a:r>
                        <a:rPr lang="en-US" sz="2000" dirty="0">
                          <a:solidFill>
                            <a:schemeClr val="bg1"/>
                          </a:solidFill>
                          <a:effectLst/>
                          <a:latin typeface="Tw Cen MT" panose="020B0602020104020603" pitchFamily="34" charset="0"/>
                        </a:rPr>
                        <a:t>and </a:t>
                      </a:r>
                      <a:r>
                        <a:rPr lang="en-US" sz="2000" u="sng" dirty="0">
                          <a:solidFill>
                            <a:schemeClr val="bg1"/>
                          </a:solidFill>
                          <a:effectLst/>
                          <a:latin typeface="Tw Cen MT" panose="020B0602020104020603" pitchFamily="34" charset="0"/>
                        </a:rPr>
                        <a:t>reviewed</a:t>
                      </a:r>
                      <a:endParaRPr lang="en-US" sz="20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6571"/>
                    </a:solidFill>
                  </a:tcPr>
                </a:tc>
                <a:tc>
                  <a:txBody>
                    <a:bodyPr/>
                    <a:lstStyle/>
                    <a:p>
                      <a:pPr marL="0" marR="0">
                        <a:lnSpc>
                          <a:spcPct val="115000"/>
                        </a:lnSpc>
                        <a:spcBef>
                          <a:spcPts val="0"/>
                        </a:spcBef>
                        <a:spcAft>
                          <a:spcPts val="0"/>
                        </a:spcAft>
                      </a:pP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nSpc>
                          <a:spcPct val="115000"/>
                        </a:lnSpc>
                        <a:spcBef>
                          <a:spcPts val="0"/>
                        </a:spcBef>
                        <a:spcAft>
                          <a:spcPts val="0"/>
                        </a:spcAft>
                      </a:pP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833831612"/>
                  </a:ext>
                </a:extLst>
              </a:tr>
              <a:tr h="928919">
                <a:tc>
                  <a:txBody>
                    <a:bodyPr/>
                    <a:lstStyle/>
                    <a:p>
                      <a:pPr marL="0" marR="0">
                        <a:lnSpc>
                          <a:spcPct val="115000"/>
                        </a:lnSpc>
                        <a:spcBef>
                          <a:spcPts val="0"/>
                        </a:spcBef>
                        <a:spcAft>
                          <a:spcPts val="0"/>
                        </a:spcAft>
                      </a:pPr>
                      <a:r>
                        <a:rPr lang="en-US" sz="2000" u="sng" dirty="0">
                          <a:effectLst/>
                          <a:latin typeface="Tw Cen MT" panose="020B0602020104020603" pitchFamily="34" charset="0"/>
                        </a:rPr>
                        <a:t>Evaluation decision:</a:t>
                      </a:r>
                      <a:r>
                        <a:rPr lang="en-US" sz="2000" dirty="0">
                          <a:effectLst/>
                          <a:latin typeface="Tw Cen MT" panose="020B0602020104020603" pitchFamily="34" charset="0"/>
                        </a:rPr>
                        <a:t> (e.g., continue, modify, discontinue, try different alternative and specify which)</a:t>
                      </a:r>
                      <a:endParaRPr lang="en-US" sz="20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6571"/>
                    </a:solidFill>
                  </a:tcPr>
                </a:tc>
                <a:tc>
                  <a:txBody>
                    <a:bodyPr/>
                    <a:lstStyle/>
                    <a:p>
                      <a:pPr marL="0" marR="0">
                        <a:lnSpc>
                          <a:spcPct val="115000"/>
                        </a:lnSpc>
                        <a:spcBef>
                          <a:spcPts val="0"/>
                        </a:spcBef>
                        <a:spcAft>
                          <a:spcPts val="0"/>
                        </a:spcAft>
                      </a:pPr>
                      <a:endParaRPr lang="en-US" sz="1400" dirty="0">
                        <a:solidFill>
                          <a:srgbClr val="DDDDD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endParaRPr lang="en-US" sz="1400" dirty="0">
                        <a:solidFill>
                          <a:srgbClr val="DDDDD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563" marR="67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379069"/>
                  </a:ext>
                </a:extLst>
              </a:tr>
            </a:tbl>
          </a:graphicData>
        </a:graphic>
      </p:graphicFrame>
    </p:spTree>
    <p:extLst>
      <p:ext uri="{BB962C8B-B14F-4D97-AF65-F5344CB8AC3E}">
        <p14:creationId xmlns:p14="http://schemas.microsoft.com/office/powerpoint/2010/main" val="489084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4955" y="2316884"/>
            <a:ext cx="9483191" cy="3507474"/>
          </a:xfrm>
        </p:spPr>
        <p:txBody>
          <a:bodyPr>
            <a:noAutofit/>
          </a:bodyPr>
          <a:lstStyle/>
          <a:p>
            <a:r>
              <a:rPr lang="en-US" sz="3600" b="1" dirty="0">
                <a:solidFill>
                  <a:srgbClr val="3F6571"/>
                </a:solidFill>
                <a:latin typeface="Tw Cen MT" panose="020B0602020104020603" pitchFamily="34" charset="0"/>
              </a:rPr>
              <a:t>“Supported decision-making should be considered before guardianship, and the supported decision-making process should be incorporated as a part of the guardianship if guardianship is necessary.”</a:t>
            </a:r>
          </a:p>
        </p:txBody>
      </p:sp>
      <p:sp>
        <p:nvSpPr>
          <p:cNvPr id="4" name="object 2">
            <a:extLst>
              <a:ext uri="{FF2B5EF4-FFF2-40B4-BE49-F238E27FC236}">
                <a16:creationId xmlns:a16="http://schemas.microsoft.com/office/drawing/2014/main" id="{578BD386-8A85-457F-8FD8-E270EAF9F02B}"/>
              </a:ext>
            </a:extLst>
          </p:cNvPr>
          <p:cNvSpPr/>
          <p:nvPr/>
        </p:nvSpPr>
        <p:spPr>
          <a:xfrm>
            <a:off x="-76200" y="-58813"/>
            <a:ext cx="12304926" cy="1403321"/>
          </a:xfrm>
          <a:prstGeom prst="rect">
            <a:avLst/>
          </a:prstGeom>
          <a:solidFill>
            <a:srgbClr val="3F6571"/>
          </a:solidFill>
        </p:spPr>
        <p:txBody>
          <a:bodyPr wrap="square" lIns="0" tIns="0" rIns="0" bIns="0" rtlCol="0"/>
          <a:lstStyle/>
          <a:p>
            <a:pPr algn="ctr"/>
            <a:endParaRPr lang="en-US" sz="300" b="1" dirty="0">
              <a:solidFill>
                <a:schemeClr val="bg1">
                  <a:lumMod val="95000"/>
                </a:schemeClr>
              </a:solidFill>
            </a:endParaRPr>
          </a:p>
          <a:p>
            <a:pPr algn="ctr"/>
            <a:endParaRPr lang="en-US" sz="300" b="1" dirty="0">
              <a:solidFill>
                <a:schemeClr val="bg1">
                  <a:lumMod val="95000"/>
                </a:schemeClr>
              </a:solidFill>
            </a:endParaRPr>
          </a:p>
          <a:p>
            <a:pPr algn="ctr"/>
            <a:endParaRPr lang="en-US" sz="300" b="1" dirty="0">
              <a:solidFill>
                <a:schemeClr val="bg1">
                  <a:lumMod val="95000"/>
                </a:schemeClr>
              </a:solidFill>
            </a:endParaRPr>
          </a:p>
          <a:p>
            <a:pPr algn="ctr"/>
            <a:endParaRPr lang="en-US" sz="300" b="1" dirty="0">
              <a:solidFill>
                <a:schemeClr val="bg1">
                  <a:lumMod val="95000"/>
                </a:schemeClr>
              </a:solidFill>
            </a:endParaRPr>
          </a:p>
          <a:p>
            <a:pPr algn="ctr"/>
            <a:endParaRPr lang="en-US" sz="300" b="1" dirty="0">
              <a:solidFill>
                <a:schemeClr val="bg1">
                  <a:lumMod val="95000"/>
                </a:schemeClr>
              </a:solidFill>
            </a:endParaRPr>
          </a:p>
          <a:p>
            <a:pPr algn="ctr"/>
            <a:endParaRPr lang="en-US" sz="300" b="1" dirty="0">
              <a:solidFill>
                <a:schemeClr val="bg1">
                  <a:lumMod val="95000"/>
                </a:schemeClr>
              </a:solidFill>
            </a:endParaRPr>
          </a:p>
          <a:p>
            <a:pPr algn="ctr"/>
            <a:endParaRPr lang="en-US" sz="300" b="1" dirty="0">
              <a:solidFill>
                <a:schemeClr val="bg1">
                  <a:lumMod val="95000"/>
                </a:schemeClr>
              </a:solidFill>
            </a:endParaRPr>
          </a:p>
          <a:p>
            <a:pPr algn="ctr"/>
            <a:endParaRPr lang="en-US" sz="300" b="1" dirty="0">
              <a:solidFill>
                <a:schemeClr val="bg1">
                  <a:lumMod val="95000"/>
                </a:schemeClr>
              </a:solidFill>
            </a:endParaRPr>
          </a:p>
          <a:p>
            <a:pPr algn="ctr"/>
            <a:r>
              <a:rPr lang="en-US" sz="3600" b="1" dirty="0">
                <a:solidFill>
                  <a:schemeClr val="bg1">
                    <a:lumMod val="95000"/>
                  </a:schemeClr>
                </a:solidFill>
                <a:latin typeface="Tw Cen MT" panose="020B0602020104020603" pitchFamily="34" charset="0"/>
              </a:rPr>
              <a:t>National Guardianship Association/2015</a:t>
            </a:r>
          </a:p>
        </p:txBody>
      </p:sp>
      <p:cxnSp>
        <p:nvCxnSpPr>
          <p:cNvPr id="5" name="Straight Connector 4">
            <a:extLst>
              <a:ext uri="{FF2B5EF4-FFF2-40B4-BE49-F238E27FC236}">
                <a16:creationId xmlns:a16="http://schemas.microsoft.com/office/drawing/2014/main" id="{0A5DBCEF-1F1A-408A-B0FE-AE8CFD1D5A46}"/>
              </a:ext>
            </a:extLst>
          </p:cNvPr>
          <p:cNvCxnSpPr>
            <a:cxnSpLocks/>
          </p:cNvCxnSpPr>
          <p:nvPr/>
        </p:nvCxnSpPr>
        <p:spPr>
          <a:xfrm>
            <a:off x="0" y="1377785"/>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520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4801" y="2571750"/>
            <a:ext cx="7999315" cy="2323374"/>
          </a:xfrm>
        </p:spPr>
        <p:txBody>
          <a:bodyPr>
            <a:noAutofit/>
          </a:bodyPr>
          <a:lstStyle/>
          <a:p>
            <a:pPr algn="ctr"/>
            <a:r>
              <a:rPr lang="en-US" sz="3600" b="1" dirty="0">
                <a:solidFill>
                  <a:srgbClr val="3F6571"/>
                </a:solidFill>
                <a:latin typeface="Tw Cen MT" panose="020B0602020104020603" pitchFamily="34" charset="0"/>
              </a:rPr>
              <a:t>Persons cannot be deemed incapacitated if their impairments are counterbalanced by friends, family or other support.</a:t>
            </a:r>
          </a:p>
        </p:txBody>
      </p:sp>
      <p:cxnSp>
        <p:nvCxnSpPr>
          <p:cNvPr id="5" name="Straight Connector 4">
            <a:extLst>
              <a:ext uri="{FF2B5EF4-FFF2-40B4-BE49-F238E27FC236}">
                <a16:creationId xmlns:a16="http://schemas.microsoft.com/office/drawing/2014/main" id="{5A19A321-C489-4BDE-BA27-26E3A74377B4}"/>
              </a:ext>
            </a:extLst>
          </p:cNvPr>
          <p:cNvCxnSpPr>
            <a:cxnSpLocks/>
          </p:cNvCxnSpPr>
          <p:nvPr/>
        </p:nvCxnSpPr>
        <p:spPr>
          <a:xfrm>
            <a:off x="0" y="1436888"/>
            <a:ext cx="12224804" cy="1"/>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object 2">
            <a:extLst>
              <a:ext uri="{FF2B5EF4-FFF2-40B4-BE49-F238E27FC236}">
                <a16:creationId xmlns:a16="http://schemas.microsoft.com/office/drawing/2014/main" id="{9D58B9B9-BFF0-486B-AE52-85E74A43ED8B}"/>
              </a:ext>
            </a:extLst>
          </p:cNvPr>
          <p:cNvSpPr/>
          <p:nvPr/>
        </p:nvSpPr>
        <p:spPr>
          <a:xfrm>
            <a:off x="-66675" y="-66670"/>
            <a:ext cx="12291479" cy="1469992"/>
          </a:xfrm>
          <a:prstGeom prst="rect">
            <a:avLst/>
          </a:prstGeom>
          <a:solidFill>
            <a:srgbClr val="3F6571"/>
          </a:solidFill>
        </p:spPr>
        <p:txBody>
          <a:bodyPr wrap="square" lIns="0" tIns="0" rIns="0" bIns="0" rtlCol="0"/>
          <a:lstStyle/>
          <a:p>
            <a:pPr algn="ctr"/>
            <a:endParaRPr lang="en-US" sz="2400" b="1" dirty="0">
              <a:solidFill>
                <a:schemeClr val="bg1"/>
              </a:solidFill>
              <a:latin typeface="Calibri" panose="020F0502020204030204" pitchFamily="34" charset="0"/>
              <a:cs typeface="Calibri" panose="020F0502020204030204" pitchFamily="34" charset="0"/>
            </a:endParaRPr>
          </a:p>
          <a:p>
            <a:pPr algn="ctr"/>
            <a:r>
              <a:rPr lang="en-US" sz="4400" b="1" dirty="0">
                <a:solidFill>
                  <a:schemeClr val="bg1"/>
                </a:solidFill>
                <a:latin typeface="Tw Cen MT" panose="020B0602020104020603" pitchFamily="34" charset="0"/>
                <a:cs typeface="Calibri" panose="020F0502020204030204" pitchFamily="34" charset="0"/>
              </a:rPr>
              <a:t>Pennsylvania Supreme Court</a:t>
            </a:r>
          </a:p>
        </p:txBody>
      </p:sp>
    </p:spTree>
    <p:extLst>
      <p:ext uri="{BB962C8B-B14F-4D97-AF65-F5344CB8AC3E}">
        <p14:creationId xmlns:p14="http://schemas.microsoft.com/office/powerpoint/2010/main" val="31997703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0074" y="1148505"/>
            <a:ext cx="11096625" cy="4445000"/>
          </a:xfrm>
        </p:spPr>
        <p:txBody>
          <a:bodyPr>
            <a:noAutofit/>
          </a:bodyPr>
          <a:lstStyle/>
          <a:p>
            <a:pPr algn="ctr"/>
            <a:br>
              <a:rPr lang="en-US" sz="4000" b="1" dirty="0">
                <a:solidFill>
                  <a:srgbClr val="537F8B"/>
                </a:solidFill>
              </a:rPr>
            </a:br>
            <a:br>
              <a:rPr lang="en-US" sz="4000" b="1" dirty="0">
                <a:solidFill>
                  <a:srgbClr val="537F8B"/>
                </a:solidFill>
              </a:rPr>
            </a:br>
            <a:br>
              <a:rPr lang="en-US" sz="4000" b="1" dirty="0">
                <a:solidFill>
                  <a:srgbClr val="537F8B"/>
                </a:solidFill>
              </a:rPr>
            </a:br>
            <a:r>
              <a:rPr lang="en-US" sz="3600" b="1" dirty="0">
                <a:solidFill>
                  <a:srgbClr val="3F6571"/>
                </a:solidFill>
                <a:latin typeface="Tw Cen MT" panose="020B0602020104020603" pitchFamily="34" charset="0"/>
              </a:rPr>
              <a:t>“We have to reject the very idea of incompetence. We need to replace it with the idea of ‘assisted competence’. This will include a range of supports that will enable individuals with cognitive disabilities to receive assistance in decision-making that will preserve their rights…”</a:t>
            </a:r>
          </a:p>
        </p:txBody>
      </p:sp>
      <p:sp>
        <p:nvSpPr>
          <p:cNvPr id="4" name="object 2">
            <a:extLst>
              <a:ext uri="{FF2B5EF4-FFF2-40B4-BE49-F238E27FC236}">
                <a16:creationId xmlns:a16="http://schemas.microsoft.com/office/drawing/2014/main" id="{5B35B8DA-D5F5-4094-9884-88B7568F4108}"/>
              </a:ext>
            </a:extLst>
          </p:cNvPr>
          <p:cNvSpPr/>
          <p:nvPr/>
        </p:nvSpPr>
        <p:spPr>
          <a:xfrm>
            <a:off x="0" y="-66675"/>
            <a:ext cx="12224804" cy="1403321"/>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4911566-4EEF-4F39-9B2B-CE96D6A2AEDA}"/>
              </a:ext>
            </a:extLst>
          </p:cNvPr>
          <p:cNvSpPr txBox="1"/>
          <p:nvPr/>
        </p:nvSpPr>
        <p:spPr>
          <a:xfrm>
            <a:off x="3562350" y="333375"/>
            <a:ext cx="5133975" cy="1046440"/>
          </a:xfrm>
          <a:prstGeom prst="rect">
            <a:avLst/>
          </a:prstGeom>
          <a:noFill/>
        </p:spPr>
        <p:txBody>
          <a:bodyPr wrap="square" rtlCol="0">
            <a:spAutoFit/>
          </a:bodyPr>
          <a:lstStyle/>
          <a:p>
            <a:pPr algn="ctr"/>
            <a:r>
              <a:rPr lang="en-US" sz="4400" b="1" dirty="0">
                <a:solidFill>
                  <a:schemeClr val="bg1"/>
                </a:solidFill>
                <a:latin typeface="Tw Cen MT" panose="020B0602020104020603" pitchFamily="34" charset="0"/>
              </a:rPr>
              <a:t>Tom Nerney</a:t>
            </a:r>
          </a:p>
          <a:p>
            <a:pPr algn="ctr"/>
            <a:endParaRPr lang="en-US" dirty="0"/>
          </a:p>
        </p:txBody>
      </p:sp>
      <p:cxnSp>
        <p:nvCxnSpPr>
          <p:cNvPr id="7" name="Straight Connector 6">
            <a:extLst>
              <a:ext uri="{FF2B5EF4-FFF2-40B4-BE49-F238E27FC236}">
                <a16:creationId xmlns:a16="http://schemas.microsoft.com/office/drawing/2014/main" id="{441C54FB-4A8F-4718-8F70-B23FC153E23A}"/>
              </a:ext>
            </a:extLst>
          </p:cNvPr>
          <p:cNvCxnSpPr>
            <a:cxnSpLocks/>
          </p:cNvCxnSpPr>
          <p:nvPr/>
        </p:nvCxnSpPr>
        <p:spPr>
          <a:xfrm>
            <a:off x="0" y="1360688"/>
            <a:ext cx="12224804" cy="1"/>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941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D817713-A280-4B47-B9AC-DB71E4DD7846}"/>
              </a:ext>
            </a:extLst>
          </p:cNvPr>
          <p:cNvSpPr txBox="1">
            <a:spLocks/>
          </p:cNvSpPr>
          <p:nvPr/>
        </p:nvSpPr>
        <p:spPr>
          <a:xfrm>
            <a:off x="428018" y="2245362"/>
            <a:ext cx="11400816" cy="40776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3F6571"/>
                </a:solidFill>
                <a:latin typeface="Tw Cen MT" panose="020B0602020104020603" pitchFamily="34" charset="0"/>
                <a:cs typeface="Times New Roman" panose="02020603050405020304" pitchFamily="18" charset="0"/>
              </a:rPr>
              <a:t>Adult Guardian </a:t>
            </a:r>
          </a:p>
          <a:p>
            <a:pPr marL="0" indent="0">
              <a:buFont typeface="Arial" panose="020B0604020202020204" pitchFamily="34" charset="0"/>
              <a:buNone/>
            </a:pPr>
            <a:r>
              <a:rPr lang="en-US" sz="3600" b="1" u="sng" dirty="0">
                <a:solidFill>
                  <a:srgbClr val="3F6571"/>
                </a:solidFill>
                <a:latin typeface="Tw Cen MT" panose="020B0602020104020603" pitchFamily="34" charset="0"/>
                <a:cs typeface="Times New Roman" panose="02020603050405020304" pitchFamily="18" charset="0"/>
              </a:rPr>
              <a:t>does not</a:t>
            </a:r>
            <a:r>
              <a:rPr lang="en-US" sz="3600" b="1" dirty="0">
                <a:solidFill>
                  <a:srgbClr val="3F6571"/>
                </a:solidFill>
                <a:latin typeface="Tw Cen MT" panose="020B0602020104020603" pitchFamily="34" charset="0"/>
                <a:cs typeface="Times New Roman" panose="02020603050405020304" pitchFamily="18" charset="0"/>
              </a:rPr>
              <a:t> equate with being a Parent</a:t>
            </a:r>
          </a:p>
          <a:p>
            <a:pPr marL="0" indent="0">
              <a:buFont typeface="Arial" panose="020B0604020202020204" pitchFamily="34" charset="0"/>
              <a:buNone/>
            </a:pPr>
            <a:endParaRPr lang="en-US" sz="3600" b="1" dirty="0">
              <a:solidFill>
                <a:srgbClr val="3F6571"/>
              </a:solidFill>
              <a:latin typeface="Tw Cen MT" panose="020B0602020104020603" pitchFamily="34" charset="0"/>
              <a:cs typeface="Times New Roman" panose="02020603050405020304" pitchFamily="18" charset="0"/>
            </a:endParaRPr>
          </a:p>
          <a:p>
            <a:pPr marL="0" indent="0">
              <a:buFont typeface="Arial" panose="020B0604020202020204" pitchFamily="34" charset="0"/>
              <a:buNone/>
            </a:pPr>
            <a:r>
              <a:rPr lang="en-US" sz="3600" b="1" dirty="0">
                <a:solidFill>
                  <a:srgbClr val="3F6571"/>
                </a:solidFill>
                <a:latin typeface="Tw Cen MT" panose="020B0602020104020603" pitchFamily="34" charset="0"/>
                <a:cs typeface="Times New Roman" panose="02020603050405020304" pitchFamily="18" charset="0"/>
              </a:rPr>
              <a:t>Adult Guardianship </a:t>
            </a:r>
          </a:p>
          <a:p>
            <a:pPr marL="0" indent="0">
              <a:buFont typeface="Arial" panose="020B0604020202020204" pitchFamily="34" charset="0"/>
              <a:buNone/>
            </a:pPr>
            <a:r>
              <a:rPr lang="en-US" sz="3600" b="1" u="sng" dirty="0">
                <a:solidFill>
                  <a:srgbClr val="3F6571"/>
                </a:solidFill>
                <a:latin typeface="Tw Cen MT" panose="020B0602020104020603" pitchFamily="34" charset="0"/>
                <a:cs typeface="Times New Roman" panose="02020603050405020304" pitchFamily="18" charset="0"/>
              </a:rPr>
              <a:t>does not</a:t>
            </a:r>
            <a:r>
              <a:rPr lang="en-US" sz="3600" b="1" dirty="0">
                <a:solidFill>
                  <a:srgbClr val="3F6571"/>
                </a:solidFill>
                <a:latin typeface="Tw Cen MT" panose="020B0602020104020603" pitchFamily="34" charset="0"/>
                <a:cs typeface="Times New Roman" panose="02020603050405020304" pitchFamily="18" charset="0"/>
              </a:rPr>
              <a:t> equate with issues being addressed</a:t>
            </a:r>
          </a:p>
        </p:txBody>
      </p:sp>
      <p:sp>
        <p:nvSpPr>
          <p:cNvPr id="3" name="object 2">
            <a:extLst>
              <a:ext uri="{FF2B5EF4-FFF2-40B4-BE49-F238E27FC236}">
                <a16:creationId xmlns:a16="http://schemas.microsoft.com/office/drawing/2014/main" id="{3522D396-B6A7-477C-BA54-D08B99A30104}"/>
              </a:ext>
            </a:extLst>
          </p:cNvPr>
          <p:cNvSpPr/>
          <p:nvPr/>
        </p:nvSpPr>
        <p:spPr>
          <a:xfrm>
            <a:off x="0" y="-66675"/>
            <a:ext cx="12224804" cy="1403321"/>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3546C393-370F-4C95-B0ED-1DA09A4DDA56}"/>
              </a:ext>
            </a:extLst>
          </p:cNvPr>
          <p:cNvCxnSpPr>
            <a:cxnSpLocks/>
          </p:cNvCxnSpPr>
          <p:nvPr/>
        </p:nvCxnSpPr>
        <p:spPr>
          <a:xfrm>
            <a:off x="0" y="1360688"/>
            <a:ext cx="12224804" cy="1"/>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926CAAB-0E83-4B7F-B11E-E83E4233EDF1}"/>
              </a:ext>
            </a:extLst>
          </p:cNvPr>
          <p:cNvSpPr txBox="1"/>
          <p:nvPr/>
        </p:nvSpPr>
        <p:spPr>
          <a:xfrm>
            <a:off x="330743" y="259478"/>
            <a:ext cx="11556459" cy="769441"/>
          </a:xfrm>
          <a:prstGeom prst="rect">
            <a:avLst/>
          </a:prstGeom>
          <a:noFill/>
        </p:spPr>
        <p:txBody>
          <a:bodyPr wrap="square" rtlCol="0">
            <a:spAutoFit/>
          </a:bodyPr>
          <a:lstStyle/>
          <a:p>
            <a:pPr algn="ctr"/>
            <a:r>
              <a:rPr lang="en-US" sz="4400" b="1" dirty="0">
                <a:solidFill>
                  <a:schemeClr val="bg1"/>
                </a:solidFill>
                <a:latin typeface="Tw Cen MT" panose="020B0602020104020603" pitchFamily="34" charset="0"/>
              </a:rPr>
              <a:t>Understanding Guardianship</a:t>
            </a:r>
          </a:p>
        </p:txBody>
      </p:sp>
    </p:spTree>
    <p:extLst>
      <p:ext uri="{BB962C8B-B14F-4D97-AF65-F5344CB8AC3E}">
        <p14:creationId xmlns:p14="http://schemas.microsoft.com/office/powerpoint/2010/main" val="25640875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4C5F4-C9F3-41F7-8268-1CD4AC7379EF}"/>
              </a:ext>
            </a:extLst>
          </p:cNvPr>
          <p:cNvSpPr>
            <a:spLocks noGrp="1"/>
          </p:cNvSpPr>
          <p:nvPr>
            <p:ph idx="1"/>
          </p:nvPr>
        </p:nvSpPr>
        <p:spPr>
          <a:xfrm>
            <a:off x="440987" y="1228744"/>
            <a:ext cx="11751013" cy="5405521"/>
          </a:xfrm>
        </p:spPr>
        <p:txBody>
          <a:bodyPr>
            <a:normAutofit/>
          </a:bodyPr>
          <a:lstStyle/>
          <a:p>
            <a:pPr marL="109728" indent="0">
              <a:lnSpc>
                <a:spcPct val="80000"/>
              </a:lnSpc>
              <a:buNone/>
              <a:defRPr/>
            </a:pPr>
            <a:endParaRPr lang="en-US" dirty="0">
              <a:latin typeface="Times New Roman" panose="02020603050405020304" pitchFamily="18" charset="0"/>
              <a:cs typeface="Times New Roman" panose="02020603050405020304" pitchFamily="18" charset="0"/>
            </a:endParaRPr>
          </a:p>
          <a:p>
            <a:pPr marL="566928" indent="-457200">
              <a:lnSpc>
                <a:spcPct val="80000"/>
              </a:lnSpc>
              <a:defRPr/>
            </a:pPr>
            <a:r>
              <a:rPr lang="en-US" sz="3000" b="1" dirty="0">
                <a:solidFill>
                  <a:srgbClr val="3F6571"/>
                </a:solidFill>
                <a:latin typeface="Tw Cen MT" panose="020B0602020104020603" pitchFamily="34" charset="0"/>
                <a:cs typeface="Times New Roman" panose="02020603050405020304" pitchFamily="18" charset="0"/>
              </a:rPr>
              <a:t>Connect families with families (information, grief cycle, aging issues)</a:t>
            </a:r>
          </a:p>
          <a:p>
            <a:pPr marL="109728" indent="0">
              <a:lnSpc>
                <a:spcPct val="80000"/>
              </a:lnSpc>
              <a:buNone/>
              <a:defRPr/>
            </a:pPr>
            <a:endParaRPr lang="en-US" sz="1000" b="1" dirty="0">
              <a:solidFill>
                <a:srgbClr val="3F6571"/>
              </a:solidFill>
              <a:latin typeface="Tw Cen MT" panose="020B0602020104020603" pitchFamily="34" charset="0"/>
              <a:cs typeface="Times New Roman" panose="02020603050405020304" pitchFamily="18" charset="0"/>
            </a:endParaRPr>
          </a:p>
          <a:p>
            <a:pPr marL="566928" indent="-457200">
              <a:lnSpc>
                <a:spcPct val="80000"/>
              </a:lnSpc>
              <a:defRPr/>
            </a:pPr>
            <a:r>
              <a:rPr lang="en-US" sz="3000" b="1" dirty="0">
                <a:solidFill>
                  <a:srgbClr val="3F6571"/>
                </a:solidFill>
                <a:latin typeface="Tw Cen MT" panose="020B0602020104020603" pitchFamily="34" charset="0"/>
                <a:cs typeface="Times New Roman" panose="02020603050405020304" pitchFamily="18" charset="0"/>
              </a:rPr>
              <a:t>Provide resources/information re: guardianship, and </a:t>
            </a:r>
            <a:r>
              <a:rPr lang="en-US" sz="3000" b="1" i="1" dirty="0">
                <a:solidFill>
                  <a:srgbClr val="3F6571"/>
                </a:solidFill>
                <a:latin typeface="Tw Cen MT" panose="020B0602020104020603" pitchFamily="34" charset="0"/>
                <a:cs typeface="Times New Roman" panose="02020603050405020304" pitchFamily="18" charset="0"/>
              </a:rPr>
              <a:t>more importantly, the alternatives</a:t>
            </a:r>
          </a:p>
          <a:p>
            <a:pPr marL="109728" indent="0">
              <a:lnSpc>
                <a:spcPct val="80000"/>
              </a:lnSpc>
              <a:buNone/>
              <a:defRPr/>
            </a:pPr>
            <a:endParaRPr lang="en-US" sz="1000" b="1" dirty="0">
              <a:solidFill>
                <a:srgbClr val="3F6571"/>
              </a:solidFill>
              <a:latin typeface="Tw Cen MT" panose="020B0602020104020603" pitchFamily="34" charset="0"/>
              <a:cs typeface="Times New Roman" panose="02020603050405020304" pitchFamily="18" charset="0"/>
            </a:endParaRPr>
          </a:p>
          <a:p>
            <a:pPr marL="566928" indent="-457200">
              <a:lnSpc>
                <a:spcPct val="80000"/>
              </a:lnSpc>
              <a:defRPr/>
            </a:pPr>
            <a:r>
              <a:rPr lang="en-US" sz="3000" b="1" dirty="0">
                <a:solidFill>
                  <a:srgbClr val="3F6571"/>
                </a:solidFill>
                <a:latin typeface="Tw Cen MT" panose="020B0602020104020603" pitchFamily="34" charset="0"/>
                <a:cs typeface="Times New Roman" panose="02020603050405020304" pitchFamily="18" charset="0"/>
              </a:rPr>
              <a:t>Review policies - Are there policies in place that verify guardian appointments or assumptions made?</a:t>
            </a:r>
          </a:p>
          <a:p>
            <a:pPr marL="566928" indent="-457200">
              <a:lnSpc>
                <a:spcPct val="80000"/>
              </a:lnSpc>
              <a:defRPr/>
            </a:pPr>
            <a:endParaRPr lang="en-US" sz="1000" b="1" dirty="0">
              <a:solidFill>
                <a:srgbClr val="3F6571"/>
              </a:solidFill>
              <a:latin typeface="Tw Cen MT" panose="020B0602020104020603" pitchFamily="34" charset="0"/>
              <a:cs typeface="Times New Roman" panose="02020603050405020304" pitchFamily="18" charset="0"/>
            </a:endParaRPr>
          </a:p>
          <a:p>
            <a:pPr marL="566928" indent="-457200">
              <a:lnSpc>
                <a:spcPct val="80000"/>
              </a:lnSpc>
              <a:defRPr/>
            </a:pPr>
            <a:r>
              <a:rPr lang="en-US" sz="3000" b="1" dirty="0">
                <a:solidFill>
                  <a:srgbClr val="3F6571"/>
                </a:solidFill>
                <a:latin typeface="Tw Cen MT" panose="020B0602020104020603" pitchFamily="34" charset="0"/>
                <a:cs typeface="Times New Roman" panose="02020603050405020304" pitchFamily="18" charset="0"/>
              </a:rPr>
              <a:t>Review plans, manuals and forms -- do they </a:t>
            </a:r>
            <a:r>
              <a:rPr lang="en-US" sz="3000" b="1" u="sng" dirty="0">
                <a:solidFill>
                  <a:srgbClr val="3F6571"/>
                </a:solidFill>
                <a:latin typeface="Tw Cen MT" panose="020B0602020104020603" pitchFamily="34" charset="0"/>
                <a:cs typeface="Times New Roman" panose="02020603050405020304" pitchFamily="18" charset="0"/>
              </a:rPr>
              <a:t>imply</a:t>
            </a:r>
            <a:r>
              <a:rPr lang="en-US" sz="3000" b="1" dirty="0">
                <a:solidFill>
                  <a:srgbClr val="3F6571"/>
                </a:solidFill>
                <a:latin typeface="Tw Cen MT" panose="020B0602020104020603" pitchFamily="34" charset="0"/>
                <a:cs typeface="Times New Roman" panose="02020603050405020304" pitchFamily="18" charset="0"/>
              </a:rPr>
              <a:t> that guardian appointments are needed? Do statements, and other content, address guardianship areas of concern with the aim of preventing or modifying appointments?</a:t>
            </a:r>
          </a:p>
        </p:txBody>
      </p:sp>
      <p:sp>
        <p:nvSpPr>
          <p:cNvPr id="4" name="object 2">
            <a:extLst>
              <a:ext uri="{FF2B5EF4-FFF2-40B4-BE49-F238E27FC236}">
                <a16:creationId xmlns:a16="http://schemas.microsoft.com/office/drawing/2014/main" id="{F0203FE0-3EF2-4D6C-91A5-313B0A459C47}"/>
              </a:ext>
            </a:extLst>
          </p:cNvPr>
          <p:cNvSpPr/>
          <p:nvPr/>
        </p:nvSpPr>
        <p:spPr>
          <a:xfrm>
            <a:off x="0" y="-66666"/>
            <a:ext cx="12224804" cy="1469988"/>
          </a:xfrm>
          <a:prstGeom prst="rect">
            <a:avLst/>
          </a:prstGeom>
          <a:solidFill>
            <a:srgbClr val="3F6571"/>
          </a:solidFill>
        </p:spPr>
        <p:txBody>
          <a:bodyPr wrap="square" lIns="0" tIns="0" rIns="0" bIns="0" rtlCol="0"/>
          <a:lstStyle/>
          <a:p>
            <a:pPr algn="ctr"/>
            <a:endParaRPr sz="3800" b="1" dirty="0">
              <a:solidFill>
                <a:srgbClr val="3F6571"/>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59DC2725-EEF2-4662-B97F-924963CEADDD}"/>
              </a:ext>
            </a:extLst>
          </p:cNvPr>
          <p:cNvSpPr>
            <a:spLocks noGrp="1"/>
          </p:cNvSpPr>
          <p:nvPr>
            <p:ph type="title"/>
          </p:nvPr>
        </p:nvSpPr>
        <p:spPr>
          <a:xfrm>
            <a:off x="1981200" y="105197"/>
            <a:ext cx="8229600" cy="1143000"/>
          </a:xfrm>
        </p:spPr>
        <p:txBody>
          <a:bodyPr/>
          <a:lstStyle/>
          <a:p>
            <a:pPr algn="ctr"/>
            <a:r>
              <a:rPr lang="en-US" b="1" dirty="0">
                <a:solidFill>
                  <a:schemeClr val="bg1"/>
                </a:solidFill>
                <a:latin typeface="Tw Cen MT" panose="020B0602020104020603" pitchFamily="34" charset="0"/>
                <a:cs typeface="Times New Roman" panose="02020603050405020304" pitchFamily="18" charset="0"/>
              </a:rPr>
              <a:t>Considerations</a:t>
            </a:r>
          </a:p>
        </p:txBody>
      </p:sp>
    </p:spTree>
    <p:extLst>
      <p:ext uri="{BB962C8B-B14F-4D97-AF65-F5344CB8AC3E}">
        <p14:creationId xmlns:p14="http://schemas.microsoft.com/office/powerpoint/2010/main" val="13884756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6C10BC-1B82-4106-BB62-BAB71B4FA7CC}"/>
              </a:ext>
            </a:extLst>
          </p:cNvPr>
          <p:cNvSpPr/>
          <p:nvPr/>
        </p:nvSpPr>
        <p:spPr>
          <a:xfrm>
            <a:off x="466929" y="2530067"/>
            <a:ext cx="11342451" cy="4247317"/>
          </a:xfrm>
          <a:prstGeom prst="rect">
            <a:avLst/>
          </a:prstGeom>
        </p:spPr>
        <p:txBody>
          <a:bodyPr wrap="square">
            <a:spAutoFit/>
          </a:bodyPr>
          <a:lstStyle/>
          <a:p>
            <a:pPr>
              <a:buFont typeface="Arial" charset="0"/>
              <a:buChar char="•"/>
              <a:defRPr/>
            </a:pPr>
            <a:r>
              <a:rPr lang="en-US" sz="3600" b="1" dirty="0">
                <a:solidFill>
                  <a:srgbClr val="3F6571"/>
                </a:solidFill>
                <a:latin typeface="Tw Cen MT" panose="020B0602020104020603" pitchFamily="34" charset="0"/>
                <a:cs typeface="Times New Roman" panose="02020603050405020304" pitchFamily="18" charset="0"/>
              </a:rPr>
              <a:t>Why Guardianship?</a:t>
            </a:r>
          </a:p>
          <a:p>
            <a:pPr>
              <a:defRPr/>
            </a:pPr>
            <a:endParaRPr lang="en-US" sz="1000" b="1" dirty="0">
              <a:solidFill>
                <a:srgbClr val="3F6571"/>
              </a:solidFill>
              <a:latin typeface="Tw Cen MT" panose="020B0602020104020603" pitchFamily="34" charset="0"/>
              <a:cs typeface="Times New Roman" panose="02020603050405020304" pitchFamily="18" charset="0"/>
            </a:endParaRPr>
          </a:p>
          <a:p>
            <a:pPr>
              <a:defRPr/>
            </a:pPr>
            <a:endParaRPr lang="en-US" sz="800" b="1" dirty="0">
              <a:solidFill>
                <a:srgbClr val="3F6571"/>
              </a:solidFill>
              <a:latin typeface="Tw Cen MT" panose="020B0602020104020603" pitchFamily="34" charset="0"/>
              <a:cs typeface="Times New Roman" panose="02020603050405020304" pitchFamily="18" charset="0"/>
            </a:endParaRPr>
          </a:p>
          <a:p>
            <a:pPr>
              <a:buFont typeface="Arial" charset="0"/>
              <a:buChar char="•"/>
              <a:defRPr/>
            </a:pPr>
            <a:r>
              <a:rPr lang="en-US" sz="3600" b="1" dirty="0">
                <a:solidFill>
                  <a:srgbClr val="3F6571"/>
                </a:solidFill>
                <a:latin typeface="Tw Cen MT" panose="020B0602020104020603" pitchFamily="34" charset="0"/>
                <a:cs typeface="Times New Roman" panose="02020603050405020304" pitchFamily="18" charset="0"/>
              </a:rPr>
              <a:t>Have we exhausted less intrusive and restrictive options?</a:t>
            </a:r>
          </a:p>
          <a:p>
            <a:pPr>
              <a:defRPr/>
            </a:pPr>
            <a:endParaRPr lang="en-US" sz="1000" b="1" dirty="0">
              <a:solidFill>
                <a:srgbClr val="3F6571"/>
              </a:solidFill>
              <a:latin typeface="Tw Cen MT" panose="020B0602020104020603" pitchFamily="34" charset="0"/>
              <a:cs typeface="Times New Roman" panose="02020603050405020304" pitchFamily="18" charset="0"/>
            </a:endParaRPr>
          </a:p>
          <a:p>
            <a:pPr>
              <a:defRPr/>
            </a:pPr>
            <a:endParaRPr lang="en-US" sz="800" b="1" dirty="0">
              <a:solidFill>
                <a:srgbClr val="3F6571"/>
              </a:solidFill>
              <a:latin typeface="Tw Cen MT" panose="020B0602020104020603" pitchFamily="34" charset="0"/>
              <a:cs typeface="Times New Roman" panose="02020603050405020304" pitchFamily="18" charset="0"/>
            </a:endParaRPr>
          </a:p>
          <a:p>
            <a:pPr>
              <a:buFont typeface="Arial" charset="0"/>
              <a:buChar char="•"/>
              <a:defRPr/>
            </a:pPr>
            <a:r>
              <a:rPr lang="en-US" sz="3600" b="1" dirty="0">
                <a:solidFill>
                  <a:srgbClr val="3F6571"/>
                </a:solidFill>
                <a:latin typeface="Tw Cen MT" panose="020B0602020104020603" pitchFamily="34" charset="0"/>
                <a:cs typeface="Times New Roman" panose="02020603050405020304" pitchFamily="18" charset="0"/>
              </a:rPr>
              <a:t>Have we effectively/sufficiently tried out alternatives –    </a:t>
            </a:r>
          </a:p>
          <a:p>
            <a:pPr>
              <a:defRPr/>
            </a:pPr>
            <a:r>
              <a:rPr lang="en-US" sz="3600" b="1" dirty="0">
                <a:solidFill>
                  <a:srgbClr val="3F6571"/>
                </a:solidFill>
                <a:latin typeface="Tw Cen MT" panose="020B0602020104020603" pitchFamily="34" charset="0"/>
                <a:cs typeface="Times New Roman" panose="02020603050405020304" pitchFamily="18" charset="0"/>
              </a:rPr>
              <a:t> IEP, Transition Plans, Assessments, Summary of   </a:t>
            </a:r>
          </a:p>
          <a:p>
            <a:pPr>
              <a:defRPr/>
            </a:pPr>
            <a:r>
              <a:rPr lang="en-US" sz="3600" b="1" dirty="0">
                <a:solidFill>
                  <a:srgbClr val="3F6571"/>
                </a:solidFill>
                <a:latin typeface="Tw Cen MT" panose="020B0602020104020603" pitchFamily="34" charset="0"/>
                <a:cs typeface="Times New Roman" panose="02020603050405020304" pitchFamily="18" charset="0"/>
              </a:rPr>
              <a:t> Performance?</a:t>
            </a:r>
          </a:p>
          <a:p>
            <a:pPr>
              <a:defRPr/>
            </a:pPr>
            <a:endParaRPr lang="en-US" sz="1000" b="1" dirty="0">
              <a:solidFill>
                <a:srgbClr val="3F6571"/>
              </a:solidFill>
              <a:latin typeface="Tw Cen MT" panose="020B0602020104020603" pitchFamily="34" charset="0"/>
              <a:cs typeface="Times New Roman" panose="02020603050405020304" pitchFamily="18" charset="0"/>
            </a:endParaRPr>
          </a:p>
          <a:p>
            <a:pPr>
              <a:defRPr/>
            </a:pPr>
            <a:endParaRPr lang="en-US" sz="800" b="1" dirty="0">
              <a:solidFill>
                <a:srgbClr val="3F6571"/>
              </a:solidFill>
              <a:latin typeface="Tw Cen MT" panose="020B0602020104020603" pitchFamily="34" charset="0"/>
              <a:cs typeface="Times New Roman" panose="02020603050405020304" pitchFamily="18" charset="0"/>
            </a:endParaRPr>
          </a:p>
          <a:p>
            <a:pPr>
              <a:buFont typeface="Arial" charset="0"/>
              <a:buChar char="•"/>
              <a:defRPr/>
            </a:pPr>
            <a:r>
              <a:rPr lang="en-US" sz="3600" b="1" dirty="0">
                <a:solidFill>
                  <a:srgbClr val="3F6571"/>
                </a:solidFill>
                <a:latin typeface="Tw Cen MT" panose="020B0602020104020603" pitchFamily="34" charset="0"/>
                <a:cs typeface="Times New Roman" panose="02020603050405020304" pitchFamily="18" charset="0"/>
              </a:rPr>
              <a:t>Would Guardianship </a:t>
            </a:r>
            <a:r>
              <a:rPr lang="en-US" sz="3600" b="1" u="sng" dirty="0">
                <a:solidFill>
                  <a:srgbClr val="3F6571"/>
                </a:solidFill>
                <a:latin typeface="Tw Cen MT" panose="020B0602020104020603" pitchFamily="34" charset="0"/>
                <a:cs typeface="Times New Roman" panose="02020603050405020304" pitchFamily="18" charset="0"/>
              </a:rPr>
              <a:t>really</a:t>
            </a:r>
            <a:r>
              <a:rPr lang="en-US" sz="3600" b="1" dirty="0">
                <a:solidFill>
                  <a:srgbClr val="3F6571"/>
                </a:solidFill>
                <a:latin typeface="Tw Cen MT" panose="020B0602020104020603" pitchFamily="34" charset="0"/>
                <a:cs typeface="Times New Roman" panose="02020603050405020304" pitchFamily="18" charset="0"/>
              </a:rPr>
              <a:t> address the issues?</a:t>
            </a:r>
            <a:endParaRPr lang="en-US" sz="3600" dirty="0">
              <a:solidFill>
                <a:srgbClr val="3F6571"/>
              </a:solidFill>
              <a:latin typeface="Tw Cen MT" panose="020B0602020104020603" pitchFamily="34" charset="0"/>
              <a:cs typeface="Times New Roman" pitchFamily="18" charset="0"/>
            </a:endParaRPr>
          </a:p>
        </p:txBody>
      </p:sp>
      <p:sp>
        <p:nvSpPr>
          <p:cNvPr id="5" name="object 2">
            <a:extLst>
              <a:ext uri="{FF2B5EF4-FFF2-40B4-BE49-F238E27FC236}">
                <a16:creationId xmlns:a16="http://schemas.microsoft.com/office/drawing/2014/main" id="{8E1C28FB-F3C2-4661-9E78-F541BD3700B4}"/>
              </a:ext>
            </a:extLst>
          </p:cNvPr>
          <p:cNvSpPr/>
          <p:nvPr/>
        </p:nvSpPr>
        <p:spPr>
          <a:xfrm>
            <a:off x="0" y="-66666"/>
            <a:ext cx="12224804" cy="1469988"/>
          </a:xfrm>
          <a:prstGeom prst="rect">
            <a:avLst/>
          </a:prstGeom>
          <a:solidFill>
            <a:srgbClr val="3F6571"/>
          </a:solidFill>
        </p:spPr>
        <p:txBody>
          <a:bodyPr wrap="square" lIns="0" tIns="0" rIns="0" bIns="0" rtlCol="0"/>
          <a:lstStyle/>
          <a:p>
            <a:pPr algn="ctr"/>
            <a:endParaRPr sz="3800" b="1" dirty="0">
              <a:solidFill>
                <a:srgbClr val="3F657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1622BAD-DF26-4146-8EEE-5217B66374C0}"/>
              </a:ext>
            </a:extLst>
          </p:cNvPr>
          <p:cNvSpPr txBox="1"/>
          <p:nvPr/>
        </p:nvSpPr>
        <p:spPr>
          <a:xfrm>
            <a:off x="466929" y="343710"/>
            <a:ext cx="11342451" cy="769441"/>
          </a:xfrm>
          <a:prstGeom prst="rect">
            <a:avLst/>
          </a:prstGeom>
          <a:noFill/>
        </p:spPr>
        <p:txBody>
          <a:bodyPr wrap="square" rtlCol="0">
            <a:spAutoFit/>
          </a:bodyPr>
          <a:lstStyle/>
          <a:p>
            <a:pPr algn="ctr">
              <a:buNone/>
              <a:defRPr/>
            </a:pPr>
            <a:r>
              <a:rPr lang="en-US" sz="4400" b="1" dirty="0">
                <a:solidFill>
                  <a:schemeClr val="bg1"/>
                </a:solidFill>
                <a:latin typeface="Tw Cen MT" panose="020B0602020104020603" pitchFamily="34" charset="0"/>
                <a:cs typeface="Times New Roman" panose="02020603050405020304" pitchFamily="18" charset="0"/>
              </a:rPr>
              <a:t>Before Thinking Guardianship </a:t>
            </a:r>
          </a:p>
        </p:txBody>
      </p:sp>
      <p:sp>
        <p:nvSpPr>
          <p:cNvPr id="6" name="Rectangle 5">
            <a:extLst>
              <a:ext uri="{FF2B5EF4-FFF2-40B4-BE49-F238E27FC236}">
                <a16:creationId xmlns:a16="http://schemas.microsoft.com/office/drawing/2014/main" id="{4D0BF382-04CD-432C-8955-3840CA1F6F15}"/>
              </a:ext>
            </a:extLst>
          </p:cNvPr>
          <p:cNvSpPr/>
          <p:nvPr/>
        </p:nvSpPr>
        <p:spPr>
          <a:xfrm>
            <a:off x="335039" y="1800454"/>
            <a:ext cx="2680537" cy="646331"/>
          </a:xfrm>
          <a:prstGeom prst="rect">
            <a:avLst/>
          </a:prstGeom>
        </p:spPr>
        <p:txBody>
          <a:bodyPr wrap="square">
            <a:spAutoFit/>
          </a:bodyPr>
          <a:lstStyle/>
          <a:p>
            <a:r>
              <a:rPr lang="en-US" sz="3600" b="1" dirty="0">
                <a:solidFill>
                  <a:srgbClr val="3F6571"/>
                </a:solidFill>
                <a:latin typeface="Tw Cen MT" panose="020B0602020104020603" pitchFamily="34" charset="0"/>
                <a:cs typeface="Times New Roman" panose="02020603050405020304" pitchFamily="18" charset="0"/>
              </a:rPr>
              <a:t>Ask…</a:t>
            </a:r>
            <a:endParaRPr lang="en-US" sz="3600" dirty="0">
              <a:solidFill>
                <a:srgbClr val="3F6571"/>
              </a:solidFill>
            </a:endParaRPr>
          </a:p>
        </p:txBody>
      </p:sp>
      <p:cxnSp>
        <p:nvCxnSpPr>
          <p:cNvPr id="7" name="Straight Connector 6">
            <a:extLst>
              <a:ext uri="{FF2B5EF4-FFF2-40B4-BE49-F238E27FC236}">
                <a16:creationId xmlns:a16="http://schemas.microsoft.com/office/drawing/2014/main" id="{5DCC4B8C-E699-4FAA-A93A-99018BB493D2}"/>
              </a:ext>
            </a:extLst>
          </p:cNvPr>
          <p:cNvCxnSpPr>
            <a:cxnSpLocks/>
          </p:cNvCxnSpPr>
          <p:nvPr/>
        </p:nvCxnSpPr>
        <p:spPr>
          <a:xfrm>
            <a:off x="0" y="1436888"/>
            <a:ext cx="12224804" cy="1"/>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0465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6C6E0E2-F285-45F5-BA37-E00DDC96CF71}"/>
              </a:ext>
            </a:extLst>
          </p:cNvPr>
          <p:cNvSpPr>
            <a:spLocks noGrp="1"/>
          </p:cNvSpPr>
          <p:nvPr>
            <p:ph idx="1"/>
          </p:nvPr>
        </p:nvSpPr>
        <p:spPr>
          <a:xfrm>
            <a:off x="894945" y="1557383"/>
            <a:ext cx="10077855" cy="5047701"/>
          </a:xfrm>
        </p:spPr>
        <p:txBody>
          <a:bodyPr>
            <a:normAutofit/>
          </a:bodyPr>
          <a:lstStyle/>
          <a:p>
            <a:pPr>
              <a:buNone/>
              <a:defRPr/>
            </a:pPr>
            <a:endParaRPr lang="en-US" sz="3600" b="1" dirty="0">
              <a:solidFill>
                <a:srgbClr val="3F6571"/>
              </a:solidFill>
              <a:latin typeface="Tw Cen MT" panose="020B0602020104020603" pitchFamily="34" charset="0"/>
              <a:cs typeface="Times New Roman" panose="02020603050405020304" pitchFamily="18" charset="0"/>
            </a:endParaRPr>
          </a:p>
          <a:p>
            <a:pPr>
              <a:buFont typeface="Arial" charset="0"/>
              <a:buChar char="•"/>
              <a:defRPr/>
            </a:pPr>
            <a:r>
              <a:rPr lang="en-US" sz="3600" b="1" dirty="0">
                <a:solidFill>
                  <a:srgbClr val="3F6571"/>
                </a:solidFill>
                <a:latin typeface="Tw Cen MT" panose="020B0602020104020603" pitchFamily="34" charset="0"/>
                <a:cs typeface="Times New Roman" panose="02020603050405020304" pitchFamily="18" charset="0"/>
              </a:rPr>
              <a:t>High Expectations</a:t>
            </a:r>
          </a:p>
          <a:p>
            <a:pPr marL="0" indent="0">
              <a:buNone/>
              <a:defRPr/>
            </a:pPr>
            <a:endParaRPr lang="en-US" sz="1100" b="1" dirty="0">
              <a:solidFill>
                <a:srgbClr val="3F6571"/>
              </a:solidFill>
              <a:latin typeface="Tw Cen MT" panose="020B0602020104020603" pitchFamily="34" charset="0"/>
              <a:cs typeface="Times New Roman" panose="02020603050405020304" pitchFamily="18" charset="0"/>
            </a:endParaRPr>
          </a:p>
          <a:p>
            <a:pPr>
              <a:buFont typeface="Arial" charset="0"/>
              <a:buChar char="•"/>
              <a:defRPr/>
            </a:pPr>
            <a:r>
              <a:rPr lang="en-US" sz="3600" b="1" dirty="0">
                <a:solidFill>
                  <a:srgbClr val="3F6571"/>
                </a:solidFill>
                <a:latin typeface="Tw Cen MT" panose="020B0602020104020603" pitchFamily="34" charset="0"/>
                <a:cs typeface="Times New Roman" panose="02020603050405020304" pitchFamily="18" charset="0"/>
              </a:rPr>
              <a:t>Presume Competence</a:t>
            </a:r>
          </a:p>
          <a:p>
            <a:pPr>
              <a:buFont typeface="Arial" charset="0"/>
              <a:buChar char="•"/>
              <a:defRPr/>
            </a:pPr>
            <a:endParaRPr lang="en-US" sz="1000" b="1" dirty="0">
              <a:solidFill>
                <a:srgbClr val="3F6571"/>
              </a:solidFill>
              <a:latin typeface="Tw Cen MT" panose="020B0602020104020603" pitchFamily="34" charset="0"/>
              <a:cs typeface="Times New Roman" panose="02020603050405020304" pitchFamily="18" charset="0"/>
            </a:endParaRPr>
          </a:p>
          <a:p>
            <a:pPr>
              <a:buFont typeface="Arial" charset="0"/>
              <a:buChar char="•"/>
              <a:defRPr/>
            </a:pPr>
            <a:r>
              <a:rPr lang="en-US" sz="3600" b="1" dirty="0">
                <a:solidFill>
                  <a:srgbClr val="3F6571"/>
                </a:solidFill>
                <a:latin typeface="Tw Cen MT" panose="020B0602020104020603" pitchFamily="34" charset="0"/>
                <a:cs typeface="Times New Roman" panose="02020603050405020304" pitchFamily="18" charset="0"/>
              </a:rPr>
              <a:t>Supported Decision-Making &amp; Least Restrictive Guardianship Options  </a:t>
            </a:r>
          </a:p>
          <a:p>
            <a:pPr marL="0" indent="0">
              <a:buNone/>
              <a:defRPr/>
            </a:pPr>
            <a:endParaRPr lang="en-US" sz="1000" b="1" dirty="0">
              <a:solidFill>
                <a:srgbClr val="3F6571"/>
              </a:solidFill>
              <a:latin typeface="Tw Cen MT" panose="020B0602020104020603" pitchFamily="34" charset="0"/>
              <a:cs typeface="Times New Roman" panose="02020603050405020304" pitchFamily="18" charset="0"/>
            </a:endParaRPr>
          </a:p>
          <a:p>
            <a:pPr>
              <a:buFont typeface="Arial" charset="0"/>
              <a:buChar char="•"/>
              <a:defRPr/>
            </a:pPr>
            <a:r>
              <a:rPr lang="en-US" sz="3600" b="1" dirty="0">
                <a:solidFill>
                  <a:srgbClr val="3F6571"/>
                </a:solidFill>
                <a:latin typeface="Tw Cen MT" panose="020B0602020104020603" pitchFamily="34" charset="0"/>
                <a:cs typeface="Times New Roman" panose="02020603050405020304" pitchFamily="18" charset="0"/>
              </a:rPr>
              <a:t>Advocate, Be Informed, Collaborate…</a:t>
            </a:r>
          </a:p>
          <a:p>
            <a:pPr>
              <a:buNone/>
              <a:defRPr/>
            </a:pPr>
            <a:endParaRPr lang="en-US" sz="3100" b="1" dirty="0">
              <a:solidFill>
                <a:schemeClr val="tx1"/>
              </a:solidFill>
              <a:latin typeface="Tw Cen MT" panose="020B0602020104020603" pitchFamily="34" charset="0"/>
              <a:cs typeface="Times New Roman" panose="02020603050405020304" pitchFamily="18" charset="0"/>
            </a:endParaRPr>
          </a:p>
          <a:p>
            <a:pPr>
              <a:buFont typeface="Arial" charset="0"/>
              <a:buChar char="•"/>
              <a:defRPr/>
            </a:pPr>
            <a:endParaRPr lang="en-US" dirty="0"/>
          </a:p>
        </p:txBody>
      </p:sp>
      <p:sp>
        <p:nvSpPr>
          <p:cNvPr id="5" name="object 2">
            <a:extLst>
              <a:ext uri="{FF2B5EF4-FFF2-40B4-BE49-F238E27FC236}">
                <a16:creationId xmlns:a16="http://schemas.microsoft.com/office/drawing/2014/main" id="{9AFE9AE2-A1BA-431A-8BD3-132AFC60F366}"/>
              </a:ext>
            </a:extLst>
          </p:cNvPr>
          <p:cNvSpPr/>
          <p:nvPr/>
        </p:nvSpPr>
        <p:spPr>
          <a:xfrm>
            <a:off x="0" y="-66666"/>
            <a:ext cx="12224804" cy="1469988"/>
          </a:xfrm>
          <a:prstGeom prst="rect">
            <a:avLst/>
          </a:prstGeom>
          <a:solidFill>
            <a:srgbClr val="3F6571"/>
          </a:solidFill>
        </p:spPr>
        <p:txBody>
          <a:bodyPr wrap="square" lIns="0" tIns="0" rIns="0" bIns="0" rtlCol="0"/>
          <a:lstStyle/>
          <a:p>
            <a:pPr algn="ctr"/>
            <a:endParaRPr sz="3800" b="1" dirty="0">
              <a:solidFill>
                <a:srgbClr val="3F657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DC9225D-EFDB-4A06-AD27-7FC54DC41E66}"/>
              </a:ext>
            </a:extLst>
          </p:cNvPr>
          <p:cNvSpPr txBox="1"/>
          <p:nvPr/>
        </p:nvSpPr>
        <p:spPr>
          <a:xfrm>
            <a:off x="4007795" y="252916"/>
            <a:ext cx="4241260" cy="1046440"/>
          </a:xfrm>
          <a:prstGeom prst="rect">
            <a:avLst/>
          </a:prstGeom>
          <a:noFill/>
        </p:spPr>
        <p:txBody>
          <a:bodyPr wrap="square" rtlCol="0">
            <a:spAutoFit/>
          </a:bodyPr>
          <a:lstStyle/>
          <a:p>
            <a:r>
              <a:rPr lang="en-US" sz="4400" b="1" dirty="0">
                <a:solidFill>
                  <a:schemeClr val="bg1"/>
                </a:solidFill>
                <a:latin typeface="Tw Cen MT" panose="020B0602020104020603" pitchFamily="34" charset="0"/>
                <a:cs typeface="Times New Roman" panose="02020603050405020304" pitchFamily="18" charset="0"/>
              </a:rPr>
              <a:t>Final Thoughts</a:t>
            </a:r>
          </a:p>
          <a:p>
            <a:endParaRPr lang="en-US" dirty="0"/>
          </a:p>
        </p:txBody>
      </p:sp>
      <p:cxnSp>
        <p:nvCxnSpPr>
          <p:cNvPr id="6" name="Straight Connector 5">
            <a:extLst>
              <a:ext uri="{FF2B5EF4-FFF2-40B4-BE49-F238E27FC236}">
                <a16:creationId xmlns:a16="http://schemas.microsoft.com/office/drawing/2014/main" id="{E1DA3DE8-EC2E-44BF-8E08-D782A602E39B}"/>
              </a:ext>
            </a:extLst>
          </p:cNvPr>
          <p:cNvCxnSpPr>
            <a:cxnSpLocks/>
          </p:cNvCxnSpPr>
          <p:nvPr/>
        </p:nvCxnSpPr>
        <p:spPr>
          <a:xfrm>
            <a:off x="0" y="1360688"/>
            <a:ext cx="12224804" cy="1"/>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91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489" y="1914895"/>
            <a:ext cx="10817157" cy="4438276"/>
          </a:xfrm>
        </p:spPr>
        <p:txBody>
          <a:bodyPr>
            <a:normAutofit fontScale="85000" lnSpcReduction="10000"/>
          </a:bodyPr>
          <a:lstStyle/>
          <a:p>
            <a:pPr marL="0" indent="0">
              <a:buNone/>
              <a:defRPr/>
            </a:pPr>
            <a:endParaRPr lang="en-US" sz="1800" dirty="0">
              <a:latin typeface="+mj-lt"/>
              <a:cs typeface="Times New Roman" pitchFamily="18" charset="0"/>
            </a:endParaRPr>
          </a:p>
          <a:p>
            <a:pPr marL="1257300" indent="-571500">
              <a:spcBef>
                <a:spcPct val="30000"/>
              </a:spcBef>
              <a:spcAft>
                <a:spcPct val="30000"/>
              </a:spcAft>
              <a:defRPr/>
            </a:pPr>
            <a:r>
              <a:rPr lang="en-US" sz="3600" b="1" dirty="0">
                <a:solidFill>
                  <a:srgbClr val="3F6571"/>
                </a:solidFill>
                <a:latin typeface="Tw Cen MT" panose="020B0602020104020603" pitchFamily="34" charset="0"/>
                <a:cs typeface="Times New Roman" panose="02020603050405020304" pitchFamily="18" charset="0"/>
              </a:rPr>
              <a:t>Relevant IDEA Sections</a:t>
            </a:r>
          </a:p>
          <a:p>
            <a:pPr marL="1257300" indent="-571500">
              <a:spcBef>
                <a:spcPct val="30000"/>
              </a:spcBef>
              <a:spcAft>
                <a:spcPct val="30000"/>
              </a:spcAft>
              <a:defRPr/>
            </a:pPr>
            <a:r>
              <a:rPr lang="en-US" sz="3600" b="1" dirty="0">
                <a:solidFill>
                  <a:srgbClr val="3F6571"/>
                </a:solidFill>
                <a:latin typeface="Tw Cen MT" panose="020B0602020104020603" pitchFamily="34" charset="0"/>
                <a:cs typeface="Times New Roman" panose="02020603050405020304" pitchFamily="18" charset="0"/>
              </a:rPr>
              <a:t>Adult Guardianship Terms and Process</a:t>
            </a:r>
          </a:p>
          <a:p>
            <a:pPr marL="1257300" indent="-571500">
              <a:spcBef>
                <a:spcPct val="30000"/>
              </a:spcBef>
              <a:spcAft>
                <a:spcPct val="30000"/>
              </a:spcAft>
              <a:defRPr/>
            </a:pPr>
            <a:r>
              <a:rPr lang="en-US" sz="3600" b="1" i="1" dirty="0">
                <a:solidFill>
                  <a:srgbClr val="3F6571"/>
                </a:solidFill>
                <a:latin typeface="Tw Cen MT" panose="020B0602020104020603" pitchFamily="34" charset="0"/>
                <a:cs typeface="Times New Roman" panose="02020603050405020304" pitchFamily="18" charset="0"/>
              </a:rPr>
              <a:t>Supported Decision-Making and</a:t>
            </a:r>
            <a:r>
              <a:rPr lang="en-US" sz="3600" b="1" dirty="0">
                <a:solidFill>
                  <a:srgbClr val="3F6571"/>
                </a:solidFill>
                <a:latin typeface="Tw Cen MT" panose="020B0602020104020603" pitchFamily="34" charset="0"/>
                <a:cs typeface="Times New Roman" panose="02020603050405020304" pitchFamily="18" charset="0"/>
              </a:rPr>
              <a:t> Guardianship Alternatives</a:t>
            </a:r>
          </a:p>
          <a:p>
            <a:pPr marL="1257300" indent="-571500">
              <a:spcBef>
                <a:spcPct val="30000"/>
              </a:spcBef>
              <a:spcAft>
                <a:spcPct val="30000"/>
              </a:spcAft>
              <a:defRPr/>
            </a:pPr>
            <a:r>
              <a:rPr lang="en-US" sz="3600" b="1" dirty="0">
                <a:solidFill>
                  <a:srgbClr val="3F6571"/>
                </a:solidFill>
                <a:latin typeface="Tw Cen MT" panose="020B0602020104020603" pitchFamily="34" charset="0"/>
                <a:cs typeface="Times New Roman" panose="02020603050405020304" pitchFamily="18" charset="0"/>
              </a:rPr>
              <a:t>Transition Assessments</a:t>
            </a:r>
          </a:p>
          <a:p>
            <a:pPr marL="1257300" indent="-571500">
              <a:spcBef>
                <a:spcPct val="30000"/>
              </a:spcBef>
              <a:spcAft>
                <a:spcPct val="30000"/>
              </a:spcAft>
              <a:defRPr/>
            </a:pPr>
            <a:r>
              <a:rPr lang="en-US" sz="3600" b="1" dirty="0">
                <a:solidFill>
                  <a:srgbClr val="3F6571"/>
                </a:solidFill>
                <a:latin typeface="Tw Cen MT" panose="020B0602020104020603" pitchFamily="34" charset="0"/>
                <a:cs typeface="Times New Roman" panose="02020603050405020304" pitchFamily="18" charset="0"/>
              </a:rPr>
              <a:t>Ways in which </a:t>
            </a:r>
            <a:r>
              <a:rPr lang="en-US" sz="3600" b="1" i="1" dirty="0">
                <a:solidFill>
                  <a:srgbClr val="3F6571"/>
                </a:solidFill>
                <a:latin typeface="Tw Cen MT" panose="020B0602020104020603" pitchFamily="34" charset="0"/>
                <a:cs typeface="Times New Roman" panose="02020603050405020304" pitchFamily="18" charset="0"/>
              </a:rPr>
              <a:t>Least Restrictive Options </a:t>
            </a:r>
            <a:r>
              <a:rPr lang="en-US" sz="3600" b="1" dirty="0">
                <a:solidFill>
                  <a:srgbClr val="3F6571"/>
                </a:solidFill>
                <a:latin typeface="Tw Cen MT" panose="020B0602020104020603" pitchFamily="34" charset="0"/>
                <a:cs typeface="Times New Roman" panose="02020603050405020304" pitchFamily="18" charset="0"/>
              </a:rPr>
              <a:t>to guardianship can be addressed within </a:t>
            </a:r>
            <a:r>
              <a:rPr lang="en-US" sz="3600" b="1" i="1" dirty="0">
                <a:solidFill>
                  <a:srgbClr val="3F6571"/>
                </a:solidFill>
                <a:latin typeface="Tw Cen MT" panose="020B0602020104020603" pitchFamily="34" charset="0"/>
                <a:cs typeface="Times New Roman" panose="02020603050405020304" pitchFamily="18" charset="0"/>
              </a:rPr>
              <a:t>Transition Planning </a:t>
            </a:r>
            <a:r>
              <a:rPr lang="en-US" sz="3600" b="1" dirty="0">
                <a:solidFill>
                  <a:srgbClr val="3F6571"/>
                </a:solidFill>
                <a:latin typeface="Tw Cen MT" panose="020B0602020104020603" pitchFamily="34" charset="0"/>
                <a:cs typeface="Times New Roman" panose="02020603050405020304" pitchFamily="18" charset="0"/>
              </a:rPr>
              <a:t>and </a:t>
            </a:r>
            <a:r>
              <a:rPr lang="en-US" sz="3600" b="1" i="1" dirty="0">
                <a:solidFill>
                  <a:srgbClr val="3F6571"/>
                </a:solidFill>
                <a:latin typeface="Tw Cen MT" panose="020B0602020104020603" pitchFamily="34" charset="0"/>
                <a:cs typeface="Times New Roman" panose="02020603050405020304" pitchFamily="18" charset="0"/>
              </a:rPr>
              <a:t>IEPs</a:t>
            </a:r>
          </a:p>
          <a:p>
            <a:pPr marL="0" indent="0">
              <a:buClr>
                <a:schemeClr val="accent1"/>
              </a:buClr>
              <a:buNone/>
            </a:pPr>
            <a:endParaRPr lang="en-US" dirty="0"/>
          </a:p>
        </p:txBody>
      </p:sp>
      <p:sp>
        <p:nvSpPr>
          <p:cNvPr id="4" name="object 2">
            <a:extLst>
              <a:ext uri="{FF2B5EF4-FFF2-40B4-BE49-F238E27FC236}">
                <a16:creationId xmlns:a16="http://schemas.microsoft.com/office/drawing/2014/main" id="{6E8D91C3-9EED-4DB5-BE80-5671CA909067}"/>
              </a:ext>
            </a:extLst>
          </p:cNvPr>
          <p:cNvSpPr/>
          <p:nvPr/>
        </p:nvSpPr>
        <p:spPr>
          <a:xfrm>
            <a:off x="0" y="0"/>
            <a:ext cx="12201831" cy="1395863"/>
          </a:xfrm>
          <a:prstGeom prst="rect">
            <a:avLst/>
          </a:prstGeom>
          <a:solidFill>
            <a:srgbClr val="3F6571"/>
          </a:solidFill>
        </p:spPr>
        <p:txBody>
          <a:bodyPr wrap="square" lIns="0" tIns="0" rIns="0" bIns="0" rtlCol="0"/>
          <a:lstStyle/>
          <a:p>
            <a:pPr algn="ctr"/>
            <a:endParaRPr lang="en-US" sz="1000" b="1" dirty="0">
              <a:solidFill>
                <a:srgbClr val="537F8B"/>
              </a:solidFill>
              <a:latin typeface="Tw Cen MT" panose="020B0602020104020603" pitchFamily="34" charset="0"/>
              <a:cs typeface="Calibri" panose="020F0502020204030204" pitchFamily="34" charset="0"/>
            </a:endParaRPr>
          </a:p>
          <a:p>
            <a:pPr algn="ctr"/>
            <a:endParaRPr lang="en-US" sz="1000" b="1" dirty="0">
              <a:solidFill>
                <a:srgbClr val="537F8B"/>
              </a:solidFill>
              <a:latin typeface="Tw Cen MT" panose="020B0602020104020603"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4624FB4-57CA-46F4-AC9B-6ABC6A6070B2}"/>
              </a:ext>
            </a:extLst>
          </p:cNvPr>
          <p:cNvCxnSpPr>
            <a:cxnSpLocks/>
          </p:cNvCxnSpPr>
          <p:nvPr/>
        </p:nvCxnSpPr>
        <p:spPr>
          <a:xfrm>
            <a:off x="0" y="1425410"/>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8953" y="214063"/>
            <a:ext cx="9883302" cy="1370873"/>
          </a:xfrm>
        </p:spPr>
        <p:txBody>
          <a:bodyPr>
            <a:normAutofit/>
          </a:bodyPr>
          <a:lstStyle/>
          <a:p>
            <a:pPr algn="ctr"/>
            <a:r>
              <a:rPr lang="en-US" sz="3600" b="1" dirty="0">
                <a:solidFill>
                  <a:schemeClr val="bg1"/>
                </a:solidFill>
                <a:latin typeface="Tw Cen MT" panose="020B0602020104020603" pitchFamily="34" charset="0"/>
                <a:cs typeface="Times New Roman" panose="02020603050405020304" pitchFamily="18" charset="0"/>
              </a:rPr>
              <a:t>Purpose of Presentation  </a:t>
            </a:r>
            <a:br>
              <a:rPr lang="en-US" sz="3600" b="1" dirty="0">
                <a:solidFill>
                  <a:schemeClr val="bg1"/>
                </a:solidFill>
                <a:latin typeface="Tw Cen MT" panose="020B0602020104020603" pitchFamily="34" charset="0"/>
                <a:cs typeface="Times New Roman" panose="02020603050405020304" pitchFamily="18" charset="0"/>
              </a:rPr>
            </a:br>
            <a:endParaRPr lang="en-US" sz="3600" b="1" dirty="0"/>
          </a:p>
        </p:txBody>
      </p:sp>
    </p:spTree>
    <p:extLst>
      <p:ext uri="{BB962C8B-B14F-4D97-AF65-F5344CB8AC3E}">
        <p14:creationId xmlns:p14="http://schemas.microsoft.com/office/powerpoint/2010/main" val="2291798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7FB07-EA23-41B1-91DA-ACC23BA20E04}"/>
              </a:ext>
            </a:extLst>
          </p:cNvPr>
          <p:cNvSpPr>
            <a:spLocks noGrp="1"/>
          </p:cNvSpPr>
          <p:nvPr>
            <p:ph idx="1"/>
          </p:nvPr>
        </p:nvSpPr>
        <p:spPr>
          <a:xfrm>
            <a:off x="252918" y="1578417"/>
            <a:ext cx="11225719" cy="4669272"/>
          </a:xfrm>
        </p:spPr>
        <p:txBody>
          <a:bodyPr>
            <a:normAutofit fontScale="92500" lnSpcReduction="20000"/>
          </a:bodyPr>
          <a:lstStyle/>
          <a:p>
            <a:pPr>
              <a:buNone/>
              <a:defRPr/>
            </a:pPr>
            <a:r>
              <a:rPr lang="en-US" b="1" dirty="0">
                <a:latin typeface="Times New Roman" panose="02020603050405020304" pitchFamily="18" charset="0"/>
                <a:cs typeface="Times New Roman" panose="02020603050405020304" pitchFamily="18" charset="0"/>
              </a:rPr>
              <a:t> </a:t>
            </a:r>
            <a:endParaRPr lang="en-US" sz="1800" dirty="0">
              <a:solidFill>
                <a:schemeClr val="tx1">
                  <a:lumMod val="50000"/>
                  <a:lumOff val="50000"/>
                </a:schemeClr>
              </a:solidFill>
              <a:latin typeface="Times New Roman" panose="02020603050405020304" pitchFamily="18" charset="0"/>
              <a:cs typeface="Times New Roman" panose="02020603050405020304" pitchFamily="18" charset="0"/>
            </a:endParaRPr>
          </a:p>
          <a:p>
            <a:pPr>
              <a:buNone/>
              <a:defRPr/>
            </a:pPr>
            <a:r>
              <a:rPr lang="en-US" sz="3600"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4200" b="1" dirty="0">
                <a:solidFill>
                  <a:srgbClr val="3F6571"/>
                </a:solidFill>
                <a:latin typeface="Tw Cen MT" panose="020B0602020104020603" pitchFamily="34" charset="0"/>
                <a:cs typeface="Times New Roman" panose="02020603050405020304" pitchFamily="18" charset="0"/>
              </a:rPr>
              <a:t>Shall be utilized only as necessary to promote and protect the well-being of the individual…</a:t>
            </a:r>
          </a:p>
          <a:p>
            <a:pPr>
              <a:buNone/>
              <a:defRPr/>
            </a:pPr>
            <a:endParaRPr lang="en-US" sz="1200" b="1" dirty="0">
              <a:solidFill>
                <a:srgbClr val="3F6571"/>
              </a:solidFill>
              <a:latin typeface="Tw Cen MT" panose="020B0602020104020603" pitchFamily="34" charset="0"/>
              <a:cs typeface="Times New Roman" panose="02020603050405020304" pitchFamily="18" charset="0"/>
            </a:endParaRPr>
          </a:p>
          <a:p>
            <a:pPr>
              <a:buNone/>
              <a:defRPr/>
            </a:pPr>
            <a:r>
              <a:rPr lang="en-US" sz="4200" b="1" dirty="0">
                <a:solidFill>
                  <a:srgbClr val="3F6571"/>
                </a:solidFill>
                <a:latin typeface="Tw Cen MT" panose="020B0602020104020603" pitchFamily="34" charset="0"/>
                <a:cs typeface="Times New Roman" panose="02020603050405020304" pitchFamily="18" charset="0"/>
              </a:rPr>
              <a:t>	And shall be designed to encourage the development of maximum self-reliance and autonomy in the individual. </a:t>
            </a:r>
          </a:p>
          <a:p>
            <a:pPr>
              <a:buNone/>
              <a:defRPr/>
            </a:pPr>
            <a:r>
              <a:rPr lang="en-US" sz="2400" b="1" dirty="0">
                <a:solidFill>
                  <a:srgbClr val="3F6571"/>
                </a:solidFill>
                <a:latin typeface="Tw Cen MT" panose="020B0602020104020603" pitchFamily="34" charset="0"/>
                <a:cs typeface="Times New Roman" panose="02020603050405020304" pitchFamily="18" charset="0"/>
              </a:rPr>
              <a:t>    MCLA, Chapter 6</a:t>
            </a:r>
          </a:p>
          <a:p>
            <a:pPr>
              <a:buNone/>
              <a:defRPr/>
            </a:pPr>
            <a:endParaRPr lang="en-US" sz="3600" b="1" dirty="0">
              <a:solidFill>
                <a:srgbClr val="3F6571"/>
              </a:solidFill>
              <a:latin typeface="Tw Cen MT" panose="020B0602020104020603" pitchFamily="34" charset="0"/>
            </a:endParaRPr>
          </a:p>
          <a:p>
            <a:pPr>
              <a:buNone/>
              <a:defRPr/>
            </a:pPr>
            <a:r>
              <a:rPr lang="en-US" sz="1500" dirty="0"/>
              <a:t>								</a:t>
            </a:r>
          </a:p>
          <a:p>
            <a:pPr>
              <a:buNone/>
              <a:defRPr/>
            </a:pPr>
            <a:r>
              <a:rPr lang="en-US" sz="1500" dirty="0"/>
              <a:t>									</a:t>
            </a:r>
            <a:endParaRPr lang="en-US" dirty="0">
              <a:solidFill>
                <a:schemeClr val="tx1">
                  <a:lumMod val="50000"/>
                  <a:lumOff val="50000"/>
                </a:schemeClr>
              </a:solidFill>
            </a:endParaRPr>
          </a:p>
          <a:p>
            <a:pPr>
              <a:buNone/>
              <a:defRPr/>
            </a:pPr>
            <a:r>
              <a:rPr lang="en-US" sz="1200" dirty="0"/>
              <a:t>					             </a:t>
            </a:r>
          </a:p>
        </p:txBody>
      </p:sp>
      <p:pic>
        <p:nvPicPr>
          <p:cNvPr id="4" name="Picture 2" descr="https://encrypted-tbn3.gstatic.com/images?q=tbn:ANd9GcTDN2_bNbOCV300CXfeOGIHzwnFZcS_stUw5E8GA8SuwTCFJjVoeg">
            <a:extLst>
              <a:ext uri="{FF2B5EF4-FFF2-40B4-BE49-F238E27FC236}">
                <a16:creationId xmlns:a16="http://schemas.microsoft.com/office/drawing/2014/main" id="{14B7EB5E-EAD5-4B7A-8F41-8A4B6A635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121" y="4365067"/>
            <a:ext cx="2892357" cy="2100350"/>
          </a:xfrm>
          <a:prstGeom prst="rect">
            <a:avLst/>
          </a:prstGeom>
          <a:noFill/>
          <a:ln w="76200">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object 2">
            <a:extLst>
              <a:ext uri="{FF2B5EF4-FFF2-40B4-BE49-F238E27FC236}">
                <a16:creationId xmlns:a16="http://schemas.microsoft.com/office/drawing/2014/main" id="{50392272-BC86-4B5D-BED8-ED19CC1D7942}"/>
              </a:ext>
            </a:extLst>
          </p:cNvPr>
          <p:cNvSpPr/>
          <p:nvPr/>
        </p:nvSpPr>
        <p:spPr>
          <a:xfrm>
            <a:off x="0" y="-66675"/>
            <a:ext cx="12224804" cy="1403321"/>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A476358-ED96-4918-9A73-0633CCF49803}"/>
              </a:ext>
            </a:extLst>
          </p:cNvPr>
          <p:cNvSpPr txBox="1"/>
          <p:nvPr/>
        </p:nvSpPr>
        <p:spPr>
          <a:xfrm>
            <a:off x="2490283" y="175096"/>
            <a:ext cx="7782127" cy="1046440"/>
          </a:xfrm>
          <a:prstGeom prst="rect">
            <a:avLst/>
          </a:prstGeom>
          <a:noFill/>
        </p:spPr>
        <p:txBody>
          <a:bodyPr wrap="square" rtlCol="0">
            <a:spAutoFit/>
          </a:bodyPr>
          <a:lstStyle/>
          <a:p>
            <a:pPr algn="ctr"/>
            <a:r>
              <a:rPr lang="en-US" sz="4400" b="1" dirty="0">
                <a:solidFill>
                  <a:schemeClr val="bg1"/>
                </a:solidFill>
                <a:latin typeface="Tw Cen MT" panose="020B0602020104020603" pitchFamily="34" charset="0"/>
                <a:cs typeface="Times New Roman" panose="02020603050405020304" pitchFamily="18" charset="0"/>
              </a:rPr>
              <a:t>Guardianships…</a:t>
            </a:r>
          </a:p>
          <a:p>
            <a:endParaRPr lang="en-US" dirty="0"/>
          </a:p>
        </p:txBody>
      </p:sp>
      <p:cxnSp>
        <p:nvCxnSpPr>
          <p:cNvPr id="6" name="Straight Connector 5">
            <a:extLst>
              <a:ext uri="{FF2B5EF4-FFF2-40B4-BE49-F238E27FC236}">
                <a16:creationId xmlns:a16="http://schemas.microsoft.com/office/drawing/2014/main" id="{2CB1A420-6403-4C33-BD95-326131AC0C63}"/>
              </a:ext>
            </a:extLst>
          </p:cNvPr>
          <p:cNvCxnSpPr>
            <a:cxnSpLocks/>
          </p:cNvCxnSpPr>
          <p:nvPr/>
        </p:nvCxnSpPr>
        <p:spPr>
          <a:xfrm>
            <a:off x="0" y="1360688"/>
            <a:ext cx="12224804" cy="1"/>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866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C0B3-A114-491D-9571-2B596F64C6F6}"/>
              </a:ext>
            </a:extLst>
          </p:cNvPr>
          <p:cNvSpPr txBox="1">
            <a:spLocks/>
          </p:cNvSpPr>
          <p:nvPr/>
        </p:nvSpPr>
        <p:spPr>
          <a:xfrm>
            <a:off x="291831" y="1447799"/>
            <a:ext cx="11342450" cy="4758448"/>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defRPr/>
            </a:pPr>
            <a:br>
              <a:rPr lang="en-US" b="1" dirty="0">
                <a:solidFill>
                  <a:srgbClr val="6596A3"/>
                </a:solidFill>
                <a:latin typeface="Times New Roman" panose="02020603050405020304" pitchFamily="18" charset="0"/>
                <a:cs typeface="Times New Roman" panose="02020603050405020304" pitchFamily="18" charset="0"/>
              </a:rPr>
            </a:br>
            <a:br>
              <a:rPr lang="en-US" b="1" dirty="0">
                <a:solidFill>
                  <a:srgbClr val="6596A3"/>
                </a:solidFill>
                <a:latin typeface="Times New Roman" panose="02020603050405020304" pitchFamily="18" charset="0"/>
                <a:cs typeface="Times New Roman" panose="02020603050405020304" pitchFamily="18" charset="0"/>
              </a:rPr>
            </a:br>
            <a:r>
              <a:rPr lang="en-US" sz="3700" b="1" dirty="0">
                <a:solidFill>
                  <a:srgbClr val="3F6571"/>
                </a:solidFill>
                <a:latin typeface="Tw Cen MT" panose="020B0602020104020603" pitchFamily="34" charset="0"/>
                <a:cs typeface="Times New Roman" panose="02020603050405020304" pitchFamily="18" charset="0"/>
              </a:rPr>
              <a:t>Personal, Individual and Family Journey</a:t>
            </a:r>
            <a:br>
              <a:rPr lang="en-US" sz="3700" b="1" dirty="0">
                <a:solidFill>
                  <a:srgbClr val="3F6571"/>
                </a:solidFill>
                <a:latin typeface="Tw Cen MT" panose="020B0602020104020603" pitchFamily="34" charset="0"/>
                <a:cs typeface="Times New Roman" panose="02020603050405020304" pitchFamily="18" charset="0"/>
              </a:rPr>
            </a:br>
            <a:br>
              <a:rPr lang="en-US" sz="3700" b="1" dirty="0">
                <a:solidFill>
                  <a:srgbClr val="3F6571"/>
                </a:solidFill>
                <a:latin typeface="Tw Cen MT" panose="020B0602020104020603" pitchFamily="34" charset="0"/>
                <a:cs typeface="Times New Roman" panose="02020603050405020304" pitchFamily="18" charset="0"/>
              </a:rPr>
            </a:br>
            <a:r>
              <a:rPr lang="en-US" sz="3700" b="1" dirty="0">
                <a:solidFill>
                  <a:srgbClr val="3F6571"/>
                </a:solidFill>
                <a:latin typeface="Tw Cen MT" panose="020B0602020104020603" pitchFamily="34" charset="0"/>
                <a:cs typeface="Times New Roman" panose="02020603050405020304" pitchFamily="18" charset="0"/>
              </a:rPr>
              <a:t>Respect and Dignity</a:t>
            </a:r>
            <a:br>
              <a:rPr lang="en-US" sz="3700" b="1" dirty="0">
                <a:solidFill>
                  <a:srgbClr val="3F6571"/>
                </a:solidFill>
                <a:latin typeface="Tw Cen MT" panose="020B0602020104020603" pitchFamily="34" charset="0"/>
                <a:cs typeface="Times New Roman" panose="02020603050405020304" pitchFamily="18" charset="0"/>
              </a:rPr>
            </a:br>
            <a:br>
              <a:rPr lang="en-US" sz="3700" b="1" dirty="0">
                <a:solidFill>
                  <a:srgbClr val="3F6571"/>
                </a:solidFill>
                <a:latin typeface="Tw Cen MT" panose="020B0602020104020603" pitchFamily="34" charset="0"/>
                <a:cs typeface="Times New Roman" panose="02020603050405020304" pitchFamily="18" charset="0"/>
              </a:rPr>
            </a:br>
            <a:br>
              <a:rPr lang="en-US" sz="3700" b="1" dirty="0">
                <a:solidFill>
                  <a:srgbClr val="3F6571"/>
                </a:solidFill>
                <a:latin typeface="Tw Cen MT" panose="020B0602020104020603" pitchFamily="34" charset="0"/>
                <a:cs typeface="Times New Roman" panose="02020603050405020304" pitchFamily="18" charset="0"/>
              </a:rPr>
            </a:br>
            <a:r>
              <a:rPr lang="en-US" sz="3700" b="1" u="sng" dirty="0">
                <a:solidFill>
                  <a:srgbClr val="3F6571"/>
                </a:solidFill>
                <a:latin typeface="Tw Cen MT" panose="020B0602020104020603" pitchFamily="34" charset="0"/>
                <a:cs typeface="Times New Roman" panose="02020603050405020304" pitchFamily="18" charset="0"/>
              </a:rPr>
              <a:t>Why did you become an Educator?</a:t>
            </a:r>
            <a:br>
              <a:rPr lang="en-US" sz="3700" b="1" u="sng" dirty="0">
                <a:solidFill>
                  <a:srgbClr val="3F6571"/>
                </a:solidFill>
                <a:latin typeface="Tw Cen MT" panose="020B0602020104020603" pitchFamily="34" charset="0"/>
                <a:cs typeface="Times New Roman" panose="02020603050405020304" pitchFamily="18" charset="0"/>
              </a:rPr>
            </a:br>
            <a:br>
              <a:rPr lang="en-US" sz="3700" b="1" u="sng" dirty="0">
                <a:solidFill>
                  <a:srgbClr val="3F6571"/>
                </a:solidFill>
                <a:latin typeface="Tw Cen MT" panose="020B0602020104020603" pitchFamily="34" charset="0"/>
                <a:cs typeface="Times New Roman" panose="02020603050405020304" pitchFamily="18" charset="0"/>
              </a:rPr>
            </a:br>
            <a:r>
              <a:rPr lang="en-US" sz="3700" b="1" u="sng" dirty="0">
                <a:solidFill>
                  <a:srgbClr val="3F6571"/>
                </a:solidFill>
                <a:latin typeface="Tw Cen MT" panose="020B0602020104020603" pitchFamily="34" charset="0"/>
                <a:cs typeface="Times New Roman" panose="02020603050405020304" pitchFamily="18" charset="0"/>
              </a:rPr>
              <a:t>What are your hopes for the children you serve?</a:t>
            </a:r>
            <a:br>
              <a:rPr lang="en-US" sz="3700" b="1" u="sng" dirty="0">
                <a:solidFill>
                  <a:srgbClr val="3F6571"/>
                </a:solidFill>
                <a:latin typeface="Times New Roman" panose="02020603050405020304" pitchFamily="18" charset="0"/>
                <a:cs typeface="Times New Roman" panose="02020603050405020304" pitchFamily="18" charset="0"/>
              </a:rPr>
            </a:br>
            <a:endParaRPr lang="en-US" sz="3700" b="1" dirty="0">
              <a:solidFill>
                <a:srgbClr val="3F6571"/>
              </a:solidFill>
            </a:endParaRPr>
          </a:p>
        </p:txBody>
      </p:sp>
      <p:sp>
        <p:nvSpPr>
          <p:cNvPr id="4" name="object 2">
            <a:extLst>
              <a:ext uri="{FF2B5EF4-FFF2-40B4-BE49-F238E27FC236}">
                <a16:creationId xmlns:a16="http://schemas.microsoft.com/office/drawing/2014/main" id="{DA5DE77C-A144-49F0-9747-8C52E927F5A6}"/>
              </a:ext>
            </a:extLst>
          </p:cNvPr>
          <p:cNvSpPr/>
          <p:nvPr/>
        </p:nvSpPr>
        <p:spPr>
          <a:xfrm>
            <a:off x="0" y="-66675"/>
            <a:ext cx="12224804" cy="1403321"/>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4011A01A-9430-418F-8A49-9DF7EFB4A63F}"/>
              </a:ext>
            </a:extLst>
          </p:cNvPr>
          <p:cNvCxnSpPr>
            <a:cxnSpLocks/>
          </p:cNvCxnSpPr>
          <p:nvPr/>
        </p:nvCxnSpPr>
        <p:spPr>
          <a:xfrm>
            <a:off x="0" y="1360688"/>
            <a:ext cx="12224804" cy="1"/>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EA90368-23D3-488E-9BF4-E834E53DB565}"/>
              </a:ext>
            </a:extLst>
          </p:cNvPr>
          <p:cNvSpPr txBox="1"/>
          <p:nvPr/>
        </p:nvSpPr>
        <p:spPr>
          <a:xfrm>
            <a:off x="1793321" y="250264"/>
            <a:ext cx="8638162" cy="769441"/>
          </a:xfrm>
          <a:prstGeom prst="rect">
            <a:avLst/>
          </a:prstGeom>
          <a:noFill/>
        </p:spPr>
        <p:txBody>
          <a:bodyPr wrap="square" rtlCol="0">
            <a:spAutoFit/>
          </a:bodyPr>
          <a:lstStyle/>
          <a:p>
            <a:pPr algn="ctr"/>
            <a:r>
              <a:rPr lang="en-US" sz="4400" b="1" dirty="0">
                <a:solidFill>
                  <a:schemeClr val="bg1"/>
                </a:solidFill>
                <a:latin typeface="Tw Cen MT" panose="020B0602020104020603" pitchFamily="34" charset="0"/>
                <a:cs typeface="Times New Roman" panose="02020603050405020304" pitchFamily="18" charset="0"/>
              </a:rPr>
              <a:t>Human Element</a:t>
            </a:r>
            <a:endParaRPr lang="en-US" sz="4400" dirty="0">
              <a:solidFill>
                <a:schemeClr val="bg1"/>
              </a:solidFill>
            </a:endParaRPr>
          </a:p>
        </p:txBody>
      </p:sp>
    </p:spTree>
    <p:extLst>
      <p:ext uri="{BB962C8B-B14F-4D97-AF65-F5344CB8AC3E}">
        <p14:creationId xmlns:p14="http://schemas.microsoft.com/office/powerpoint/2010/main" val="38821289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74937" y="1434801"/>
            <a:ext cx="11445761" cy="1637282"/>
          </a:xfrm>
        </p:spPr>
        <p:txBody>
          <a:bodyPr>
            <a:noAutofit/>
          </a:bodyPr>
          <a:lstStyle/>
          <a:p>
            <a:br>
              <a:rPr lang="en-US" sz="6400" b="1" dirty="0">
                <a:solidFill>
                  <a:srgbClr val="6596A3"/>
                </a:solidFill>
                <a:latin typeface="Tw Cen MT" panose="020B0602020104020603" pitchFamily="34" charset="0"/>
              </a:rPr>
            </a:br>
            <a:r>
              <a:rPr lang="en-US" sz="3600" b="1" dirty="0">
                <a:solidFill>
                  <a:srgbClr val="3F6571"/>
                </a:solidFill>
                <a:latin typeface="Tw Cen MT" panose="020B0602020104020603" pitchFamily="34" charset="0"/>
              </a:rPr>
              <a:t>How to find help to get started with supported decision</a:t>
            </a:r>
            <a:r>
              <a:rPr lang="en-US" sz="3600" b="1" dirty="0">
                <a:solidFill>
                  <a:srgbClr val="FF0000"/>
                </a:solidFill>
                <a:latin typeface="Tw Cen MT" panose="020B0602020104020603" pitchFamily="34" charset="0"/>
              </a:rPr>
              <a:t>-</a:t>
            </a:r>
            <a:r>
              <a:rPr lang="en-US" sz="3600" b="1" dirty="0">
                <a:solidFill>
                  <a:srgbClr val="3F6571"/>
                </a:solidFill>
                <a:latin typeface="Tw Cen MT" panose="020B0602020104020603" pitchFamily="34" charset="0"/>
              </a:rPr>
              <a:t> making </a:t>
            </a:r>
          </a:p>
        </p:txBody>
      </p:sp>
      <p:sp>
        <p:nvSpPr>
          <p:cNvPr id="3" name="Content Placeholder 2"/>
          <p:cNvSpPr>
            <a:spLocks noGrp="1"/>
          </p:cNvSpPr>
          <p:nvPr>
            <p:ph idx="1"/>
          </p:nvPr>
        </p:nvSpPr>
        <p:spPr>
          <a:xfrm>
            <a:off x="497378" y="3489574"/>
            <a:ext cx="10515600" cy="2749780"/>
          </a:xfrm>
        </p:spPr>
        <p:txBody>
          <a:bodyPr>
            <a:normAutofit fontScale="47500" lnSpcReduction="20000"/>
          </a:bodyPr>
          <a:lstStyle/>
          <a:p>
            <a:pPr marL="0" indent="0">
              <a:buNone/>
            </a:pPr>
            <a:r>
              <a:rPr lang="en-US" dirty="0">
                <a:solidFill>
                  <a:srgbClr val="3F6571"/>
                </a:solidFill>
                <a:latin typeface="Tw Cen MT" panose="020B0602020104020603" pitchFamily="34" charset="0"/>
              </a:rPr>
              <a:t> </a:t>
            </a:r>
            <a:endParaRPr lang="en-US" sz="5700" dirty="0">
              <a:solidFill>
                <a:srgbClr val="3F6571"/>
              </a:solidFill>
              <a:latin typeface="Tw Cen MT" panose="020B0602020104020603" pitchFamily="34" charset="0"/>
            </a:endParaRPr>
          </a:p>
          <a:p>
            <a:r>
              <a:rPr lang="en-US" sz="5700" b="1" dirty="0">
                <a:solidFill>
                  <a:srgbClr val="3F6571"/>
                </a:solidFill>
                <a:latin typeface="Tw Cen MT" panose="020B0602020104020603" pitchFamily="34" charset="0"/>
              </a:rPr>
              <a:t>Review the resources in this guide</a:t>
            </a:r>
          </a:p>
          <a:p>
            <a:pPr marL="0" indent="0">
              <a:buNone/>
            </a:pPr>
            <a:endParaRPr lang="en-US" sz="2500" b="1" dirty="0">
              <a:solidFill>
                <a:srgbClr val="3F6571"/>
              </a:solidFill>
              <a:latin typeface="Tw Cen MT" panose="020B0602020104020603" pitchFamily="34" charset="0"/>
            </a:endParaRPr>
          </a:p>
          <a:p>
            <a:r>
              <a:rPr lang="en-US" sz="5700" b="1" dirty="0">
                <a:solidFill>
                  <a:srgbClr val="3F6571"/>
                </a:solidFill>
                <a:latin typeface="Tw Cen MT" panose="020B0602020104020603" pitchFamily="34" charset="0"/>
              </a:rPr>
              <a:t>Contact your local Arc chapter</a:t>
            </a:r>
          </a:p>
          <a:p>
            <a:pPr marL="0" indent="0">
              <a:buNone/>
            </a:pPr>
            <a:endParaRPr lang="en-US" sz="1600" b="1" dirty="0">
              <a:solidFill>
                <a:srgbClr val="3F6571"/>
              </a:solidFill>
              <a:latin typeface="Tw Cen MT" panose="020B0602020104020603" pitchFamily="34" charset="0"/>
            </a:endParaRPr>
          </a:p>
          <a:p>
            <a:r>
              <a:rPr lang="en-US" sz="5700" b="1" dirty="0">
                <a:solidFill>
                  <a:srgbClr val="3F6571"/>
                </a:solidFill>
                <a:latin typeface="Tw Cen MT" panose="020B0602020104020603" pitchFamily="34" charset="0"/>
              </a:rPr>
              <a:t>Talk to a Michigan Alliance for Families, Parent Mentor</a:t>
            </a:r>
          </a:p>
          <a:p>
            <a:pPr marL="0" indent="0">
              <a:buNone/>
            </a:pPr>
            <a:endParaRPr lang="en-US" sz="1600" b="1" dirty="0">
              <a:solidFill>
                <a:srgbClr val="3F6571"/>
              </a:solidFill>
              <a:latin typeface="Tw Cen MT" panose="020B0602020104020603" pitchFamily="34" charset="0"/>
            </a:endParaRPr>
          </a:p>
          <a:p>
            <a:r>
              <a:rPr lang="en-US" sz="5700" b="1" dirty="0">
                <a:solidFill>
                  <a:srgbClr val="3F6571"/>
                </a:solidFill>
                <a:latin typeface="Tw Cen MT" panose="020B0602020104020603" pitchFamily="34" charset="0"/>
              </a:rPr>
              <a:t>Contact the Michigan Developmental Disabilities Council</a:t>
            </a:r>
          </a:p>
        </p:txBody>
      </p:sp>
      <p:sp>
        <p:nvSpPr>
          <p:cNvPr id="5" name="object 2">
            <a:extLst>
              <a:ext uri="{FF2B5EF4-FFF2-40B4-BE49-F238E27FC236}">
                <a16:creationId xmlns:a16="http://schemas.microsoft.com/office/drawing/2014/main" id="{7E8B0B20-6D83-41EC-9D53-113C442897B3}"/>
              </a:ext>
            </a:extLst>
          </p:cNvPr>
          <p:cNvSpPr/>
          <p:nvPr/>
        </p:nvSpPr>
        <p:spPr>
          <a:xfrm>
            <a:off x="-76200" y="-66666"/>
            <a:ext cx="12301004" cy="1469988"/>
          </a:xfrm>
          <a:prstGeom prst="rect">
            <a:avLst/>
          </a:prstGeom>
          <a:solidFill>
            <a:srgbClr val="3F6571"/>
          </a:solidFill>
        </p:spPr>
        <p:txBody>
          <a:bodyPr wrap="square" lIns="0" tIns="0" rIns="0" bIns="0" rtlCol="0"/>
          <a:lstStyle/>
          <a:p>
            <a:pPr algn="ctr"/>
            <a:endParaRPr sz="3800" b="1" dirty="0">
              <a:solidFill>
                <a:srgbClr val="3F6571"/>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E92B7F2A-0A50-4417-A461-0D53055BC9DA}"/>
              </a:ext>
            </a:extLst>
          </p:cNvPr>
          <p:cNvCxnSpPr>
            <a:cxnSpLocks/>
          </p:cNvCxnSpPr>
          <p:nvPr/>
        </p:nvCxnSpPr>
        <p:spPr>
          <a:xfrm>
            <a:off x="0" y="1436888"/>
            <a:ext cx="12224804" cy="1"/>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B75CBCC-C0C6-483F-9AAA-560196797ED6}"/>
              </a:ext>
            </a:extLst>
          </p:cNvPr>
          <p:cNvSpPr txBox="1"/>
          <p:nvPr/>
        </p:nvSpPr>
        <p:spPr>
          <a:xfrm>
            <a:off x="1006997" y="335665"/>
            <a:ext cx="10509813" cy="769441"/>
          </a:xfrm>
          <a:prstGeom prst="rect">
            <a:avLst/>
          </a:prstGeom>
          <a:noFill/>
        </p:spPr>
        <p:txBody>
          <a:bodyPr wrap="square" rtlCol="0">
            <a:spAutoFit/>
          </a:bodyPr>
          <a:lstStyle/>
          <a:p>
            <a:pPr algn="ctr"/>
            <a:r>
              <a:rPr lang="en-US" sz="4400" b="1" dirty="0">
                <a:solidFill>
                  <a:schemeClr val="bg1"/>
                </a:solidFill>
                <a:latin typeface="Tw Cen MT" panose="020B0602020104020603" pitchFamily="34" charset="0"/>
              </a:rPr>
              <a:t>Resources</a:t>
            </a:r>
          </a:p>
        </p:txBody>
      </p:sp>
    </p:spTree>
    <p:extLst>
      <p:ext uri="{BB962C8B-B14F-4D97-AF65-F5344CB8AC3E}">
        <p14:creationId xmlns:p14="http://schemas.microsoft.com/office/powerpoint/2010/main" val="25666014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3658" y="1891632"/>
            <a:ext cx="8264123" cy="2123658"/>
          </a:xfrm>
          <a:prstGeom prst="rect">
            <a:avLst/>
          </a:prstGeom>
        </p:spPr>
        <p:txBody>
          <a:bodyPr wrap="square">
            <a:spAutoFit/>
          </a:bodyPr>
          <a:lstStyle/>
          <a:p>
            <a:pPr algn="ctr"/>
            <a:r>
              <a:rPr lang="en-US" sz="4400" b="1" dirty="0">
                <a:solidFill>
                  <a:srgbClr val="3F6571"/>
                </a:solidFill>
                <a:latin typeface="Tw Cen MT" panose="020B0602020104020603" pitchFamily="34" charset="0"/>
                <a:ea typeface="Calibri" panose="020F0502020204030204" pitchFamily="34" charset="0"/>
                <a:cs typeface="Calibri" panose="020F0502020204030204" pitchFamily="34" charset="0"/>
              </a:rPr>
              <a:t>Thank you for your time and attention! </a:t>
            </a:r>
          </a:p>
          <a:p>
            <a:pPr algn="ctr"/>
            <a:r>
              <a:rPr lang="en-US" sz="4400" b="1" dirty="0">
                <a:solidFill>
                  <a:srgbClr val="3F6571"/>
                </a:solidFill>
                <a:latin typeface="Tw Cen MT" panose="020B0602020104020603" pitchFamily="34" charset="0"/>
                <a:ea typeface="Calibri" panose="020F0502020204030204" pitchFamily="34" charset="0"/>
                <a:cs typeface="Calibri" panose="020F0502020204030204" pitchFamily="34" charset="0"/>
              </a:rPr>
              <a:t>What questions do you have?</a:t>
            </a:r>
            <a:endParaRPr lang="en-US" sz="4400" b="1" dirty="0">
              <a:solidFill>
                <a:srgbClr val="3F6571"/>
              </a:solidFill>
              <a:latin typeface="Tw Cen MT" panose="020B0602020104020603" pitchFamily="34" charset="0"/>
              <a:cs typeface="Calibri" panose="020F0502020204030204" pitchFamily="34" charset="0"/>
            </a:endParaRPr>
          </a:p>
        </p:txBody>
      </p:sp>
      <p:sp>
        <p:nvSpPr>
          <p:cNvPr id="3" name="object 2">
            <a:extLst>
              <a:ext uri="{FF2B5EF4-FFF2-40B4-BE49-F238E27FC236}">
                <a16:creationId xmlns:a16="http://schemas.microsoft.com/office/drawing/2014/main" id="{64904C17-E0E5-408C-A2C4-F80D0A46736F}"/>
              </a:ext>
            </a:extLst>
          </p:cNvPr>
          <p:cNvSpPr/>
          <p:nvPr/>
        </p:nvSpPr>
        <p:spPr>
          <a:xfrm>
            <a:off x="-85725" y="-76199"/>
            <a:ext cx="12277725" cy="1423567"/>
          </a:xfrm>
          <a:prstGeom prst="rect">
            <a:avLst/>
          </a:prstGeom>
          <a:solidFill>
            <a:srgbClr val="3F6571"/>
          </a:solidFill>
        </p:spPr>
        <p:txBody>
          <a:bodyPr wrap="square" lIns="0" tIns="0" rIns="0" bIns="0" rtlCol="0"/>
          <a:lstStyle/>
          <a:p>
            <a:pPr algn="ctr"/>
            <a:endParaRPr sz="3800" b="1" dirty="0">
              <a:solidFill>
                <a:schemeClr val="bg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8B15ADF6-E971-47F7-8B6D-034E3215F99C}"/>
              </a:ext>
            </a:extLst>
          </p:cNvPr>
          <p:cNvCxnSpPr>
            <a:cxnSpLocks/>
          </p:cNvCxnSpPr>
          <p:nvPr/>
        </p:nvCxnSpPr>
        <p:spPr>
          <a:xfrm>
            <a:off x="0" y="1366418"/>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AA29C45-3119-424E-AA80-566A613BC516}"/>
              </a:ext>
            </a:extLst>
          </p:cNvPr>
          <p:cNvSpPr txBox="1"/>
          <p:nvPr/>
        </p:nvSpPr>
        <p:spPr>
          <a:xfrm>
            <a:off x="5381625" y="4791075"/>
            <a:ext cx="1638300" cy="1785104"/>
          </a:xfrm>
          <a:prstGeom prst="rect">
            <a:avLst/>
          </a:prstGeom>
          <a:noFill/>
        </p:spPr>
        <p:txBody>
          <a:bodyPr wrap="square" rtlCol="0">
            <a:spAutoFit/>
          </a:bodyPr>
          <a:lstStyle/>
          <a:p>
            <a:r>
              <a:rPr lang="en-US" sz="11000" b="1" dirty="0">
                <a:solidFill>
                  <a:schemeClr val="accent4">
                    <a:lumMod val="75000"/>
                  </a:schemeClr>
                </a:solidFill>
              </a:rPr>
              <a:t>?</a:t>
            </a:r>
          </a:p>
        </p:txBody>
      </p:sp>
      <p:sp>
        <p:nvSpPr>
          <p:cNvPr id="5" name="Rectangle 4">
            <a:extLst>
              <a:ext uri="{FF2B5EF4-FFF2-40B4-BE49-F238E27FC236}">
                <a16:creationId xmlns:a16="http://schemas.microsoft.com/office/drawing/2014/main" id="{26E4D930-4D99-478F-9908-8D20C7518F24}"/>
              </a:ext>
            </a:extLst>
          </p:cNvPr>
          <p:cNvSpPr/>
          <p:nvPr/>
        </p:nvSpPr>
        <p:spPr>
          <a:xfrm rot="20503291">
            <a:off x="3851432" y="4158645"/>
            <a:ext cx="755335" cy="1569660"/>
          </a:xfrm>
          <a:prstGeom prst="rect">
            <a:avLst/>
          </a:prstGeom>
        </p:spPr>
        <p:txBody>
          <a:bodyPr wrap="none">
            <a:spAutoFit/>
          </a:bodyPr>
          <a:lstStyle/>
          <a:p>
            <a:r>
              <a:rPr lang="en-US" sz="9600" b="1" dirty="0">
                <a:solidFill>
                  <a:schemeClr val="bg1">
                    <a:lumMod val="50000"/>
                  </a:schemeClr>
                </a:solidFill>
              </a:rPr>
              <a:t>?</a:t>
            </a:r>
          </a:p>
        </p:txBody>
      </p:sp>
      <p:sp>
        <p:nvSpPr>
          <p:cNvPr id="7" name="Rectangle 6">
            <a:extLst>
              <a:ext uri="{FF2B5EF4-FFF2-40B4-BE49-F238E27FC236}">
                <a16:creationId xmlns:a16="http://schemas.microsoft.com/office/drawing/2014/main" id="{01F5A36A-C591-4B1B-AAEE-0748487BA800}"/>
              </a:ext>
            </a:extLst>
          </p:cNvPr>
          <p:cNvSpPr/>
          <p:nvPr/>
        </p:nvSpPr>
        <p:spPr>
          <a:xfrm rot="810162">
            <a:off x="7160532" y="4239863"/>
            <a:ext cx="688651" cy="1611100"/>
          </a:xfrm>
          <a:prstGeom prst="rect">
            <a:avLst/>
          </a:prstGeom>
        </p:spPr>
        <p:txBody>
          <a:bodyPr wrap="square">
            <a:spAutoFit/>
          </a:bodyPr>
          <a:lstStyle/>
          <a:p>
            <a:r>
              <a:rPr lang="en-US" sz="9600" b="1" dirty="0">
                <a:solidFill>
                  <a:schemeClr val="bg1">
                    <a:lumMod val="50000"/>
                  </a:schemeClr>
                </a:solidFill>
              </a:rPr>
              <a:t>?</a:t>
            </a:r>
          </a:p>
        </p:txBody>
      </p:sp>
      <p:sp>
        <p:nvSpPr>
          <p:cNvPr id="8" name="Rectangle 7">
            <a:extLst>
              <a:ext uri="{FF2B5EF4-FFF2-40B4-BE49-F238E27FC236}">
                <a16:creationId xmlns:a16="http://schemas.microsoft.com/office/drawing/2014/main" id="{0A0E4DEE-89CB-439B-826C-303EA694F6BA}"/>
              </a:ext>
            </a:extLst>
          </p:cNvPr>
          <p:cNvSpPr/>
          <p:nvPr/>
        </p:nvSpPr>
        <p:spPr>
          <a:xfrm rot="1052649">
            <a:off x="2600325" y="4806434"/>
            <a:ext cx="307959" cy="1200329"/>
          </a:xfrm>
          <a:prstGeom prst="rect">
            <a:avLst/>
          </a:prstGeom>
        </p:spPr>
        <p:txBody>
          <a:bodyPr wrap="square">
            <a:spAutoFit/>
          </a:bodyPr>
          <a:lstStyle/>
          <a:p>
            <a:r>
              <a:rPr lang="en-US" sz="7200" b="1" dirty="0">
                <a:solidFill>
                  <a:srgbClr val="3F6571"/>
                </a:solidFill>
              </a:rPr>
              <a:t>?</a:t>
            </a:r>
          </a:p>
        </p:txBody>
      </p:sp>
      <p:sp>
        <p:nvSpPr>
          <p:cNvPr id="9" name="Rectangle 8">
            <a:extLst>
              <a:ext uri="{FF2B5EF4-FFF2-40B4-BE49-F238E27FC236}">
                <a16:creationId xmlns:a16="http://schemas.microsoft.com/office/drawing/2014/main" id="{340C919B-E285-4853-AEE9-1C3832352EF1}"/>
              </a:ext>
            </a:extLst>
          </p:cNvPr>
          <p:cNvSpPr/>
          <p:nvPr/>
        </p:nvSpPr>
        <p:spPr>
          <a:xfrm rot="20363328">
            <a:off x="8867774" y="4977884"/>
            <a:ext cx="269859" cy="1200329"/>
          </a:xfrm>
          <a:prstGeom prst="rect">
            <a:avLst/>
          </a:prstGeom>
        </p:spPr>
        <p:txBody>
          <a:bodyPr wrap="square">
            <a:spAutoFit/>
          </a:bodyPr>
          <a:lstStyle/>
          <a:p>
            <a:r>
              <a:rPr lang="en-US" sz="7200" b="1" dirty="0">
                <a:solidFill>
                  <a:srgbClr val="49707B"/>
                </a:solidFill>
              </a:rPr>
              <a:t>?</a:t>
            </a:r>
          </a:p>
        </p:txBody>
      </p:sp>
      <p:sp>
        <p:nvSpPr>
          <p:cNvPr id="10" name="TextBox 9">
            <a:extLst>
              <a:ext uri="{FF2B5EF4-FFF2-40B4-BE49-F238E27FC236}">
                <a16:creationId xmlns:a16="http://schemas.microsoft.com/office/drawing/2014/main" id="{4B3EF1E0-D501-4966-8ABA-6442EB73495A}"/>
              </a:ext>
            </a:extLst>
          </p:cNvPr>
          <p:cNvSpPr txBox="1"/>
          <p:nvPr/>
        </p:nvSpPr>
        <p:spPr>
          <a:xfrm>
            <a:off x="2914650" y="375429"/>
            <a:ext cx="6425619" cy="769441"/>
          </a:xfrm>
          <a:prstGeom prst="rect">
            <a:avLst/>
          </a:prstGeom>
          <a:noFill/>
        </p:spPr>
        <p:txBody>
          <a:bodyPr wrap="square" rtlCol="0">
            <a:spAutoFit/>
          </a:bodyPr>
          <a:lstStyle/>
          <a:p>
            <a:pPr algn="ctr"/>
            <a:r>
              <a:rPr lang="en-US" sz="4400" b="1" dirty="0">
                <a:solidFill>
                  <a:schemeClr val="bg1"/>
                </a:solidFill>
                <a:latin typeface="Tw Cen MT" panose="020B0602020104020603" pitchFamily="34" charset="0"/>
              </a:rPr>
              <a:t>Questions</a:t>
            </a:r>
          </a:p>
        </p:txBody>
      </p:sp>
    </p:spTree>
    <p:extLst>
      <p:ext uri="{BB962C8B-B14F-4D97-AF65-F5344CB8AC3E}">
        <p14:creationId xmlns:p14="http://schemas.microsoft.com/office/powerpoint/2010/main" val="388778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287D3-7A26-4C67-B2B5-B2B84410856B}"/>
              </a:ext>
            </a:extLst>
          </p:cNvPr>
          <p:cNvSpPr>
            <a:spLocks noGrp="1"/>
          </p:cNvSpPr>
          <p:nvPr>
            <p:ph idx="1"/>
          </p:nvPr>
        </p:nvSpPr>
        <p:spPr>
          <a:xfrm>
            <a:off x="136187" y="1882464"/>
            <a:ext cx="11887200" cy="5160360"/>
          </a:xfrm>
        </p:spPr>
        <p:txBody>
          <a:bodyPr>
            <a:normAutofit fontScale="62500" lnSpcReduction="20000"/>
          </a:bodyPr>
          <a:lstStyle/>
          <a:p>
            <a:pPr marL="0" indent="0">
              <a:lnSpc>
                <a:spcPct val="105000"/>
              </a:lnSpc>
              <a:spcBef>
                <a:spcPct val="25000"/>
              </a:spcBef>
              <a:buNone/>
              <a:defRPr/>
            </a:pPr>
            <a:r>
              <a:rPr lang="en-US" sz="4800" b="1" i="1" dirty="0">
                <a:solidFill>
                  <a:srgbClr val="3F6571"/>
                </a:solidFill>
                <a:latin typeface="Tw Cen MT" panose="020B0602020104020603" pitchFamily="34" charset="0"/>
              </a:rPr>
              <a:t>When a father came to our school, he was under the impression that he was the guardian of his adult son because his son had a disability. So at that point when we asked him for guardianship papers he was like  - ‘Well, what do you mean?  I don’t know what those are; I’m his guardian though.’ Immediately he wanted to know how to get guardianship. AWKWARD! Too many parents don’t know the advantages or the ACTUAL, disadvantages of guardianship. They want a resource to contact and find out if they really want guardianship. I think a lot of them don’t know much about it - they don’t know they need to go to court - they don’t know if they should or shouldn’t. I am unsure what to say – I never had any prep on this.</a:t>
            </a:r>
          </a:p>
          <a:p>
            <a:pPr marL="0" indent="0" algn="ctr">
              <a:lnSpc>
                <a:spcPct val="105000"/>
              </a:lnSpc>
              <a:spcBef>
                <a:spcPct val="25000"/>
              </a:spcBef>
              <a:buNone/>
              <a:defRPr/>
            </a:pPr>
            <a:endParaRPr lang="en-US" sz="1300" b="1" i="1" u="sng" dirty="0">
              <a:solidFill>
                <a:srgbClr val="3F6571"/>
              </a:solidFill>
              <a:latin typeface="Tw Cen MT" panose="020B0602020104020603" pitchFamily="34" charset="0"/>
            </a:endParaRPr>
          </a:p>
          <a:p>
            <a:pPr marL="0" indent="0" algn="ctr">
              <a:lnSpc>
                <a:spcPct val="105000"/>
              </a:lnSpc>
              <a:spcBef>
                <a:spcPct val="25000"/>
              </a:spcBef>
              <a:buNone/>
              <a:defRPr/>
            </a:pPr>
            <a:r>
              <a:rPr lang="en-US" sz="4600" b="1" i="1" u="sng" dirty="0">
                <a:solidFill>
                  <a:srgbClr val="3F6571"/>
                </a:solidFill>
                <a:latin typeface="Tw Cen MT" panose="020B0602020104020603" pitchFamily="34" charset="0"/>
              </a:rPr>
              <a:t> I am a teacher - not a lawyer!</a:t>
            </a:r>
          </a:p>
          <a:p>
            <a:pPr>
              <a:lnSpc>
                <a:spcPct val="105000"/>
              </a:lnSpc>
              <a:spcBef>
                <a:spcPct val="25000"/>
              </a:spcBef>
              <a:buFontTx/>
              <a:buNone/>
              <a:defRPr/>
            </a:pPr>
            <a:r>
              <a:rPr lang="en-US" sz="4000" dirty="0">
                <a:solidFill>
                  <a:srgbClr val="3F6571"/>
                </a:solidFill>
                <a:latin typeface="Times New Roman" pitchFamily="18" charset="0"/>
              </a:rPr>
              <a:t>	</a:t>
            </a:r>
          </a:p>
          <a:p>
            <a:pPr>
              <a:lnSpc>
                <a:spcPct val="105000"/>
              </a:lnSpc>
              <a:spcBef>
                <a:spcPct val="25000"/>
              </a:spcBef>
              <a:buFontTx/>
              <a:buNone/>
              <a:defRPr/>
            </a:pPr>
            <a:endParaRPr lang="en-US" sz="4000" dirty="0">
              <a:solidFill>
                <a:srgbClr val="3F6571"/>
              </a:solidFill>
            </a:endParaRPr>
          </a:p>
        </p:txBody>
      </p:sp>
      <p:cxnSp>
        <p:nvCxnSpPr>
          <p:cNvPr id="4" name="Straight Connector 3">
            <a:extLst>
              <a:ext uri="{FF2B5EF4-FFF2-40B4-BE49-F238E27FC236}">
                <a16:creationId xmlns:a16="http://schemas.microsoft.com/office/drawing/2014/main" id="{00910A44-67AD-4239-ABD6-8B3F00687179}"/>
              </a:ext>
            </a:extLst>
          </p:cNvPr>
          <p:cNvCxnSpPr>
            <a:cxnSpLocks/>
          </p:cNvCxnSpPr>
          <p:nvPr/>
        </p:nvCxnSpPr>
        <p:spPr>
          <a:xfrm>
            <a:off x="-11575" y="1524307"/>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A7E72D6A-041E-410B-A9E7-244140539362}"/>
              </a:ext>
            </a:extLst>
          </p:cNvPr>
          <p:cNvSpPr/>
          <p:nvPr/>
        </p:nvSpPr>
        <p:spPr>
          <a:xfrm>
            <a:off x="0" y="2200"/>
            <a:ext cx="12201831" cy="1498060"/>
          </a:xfrm>
          <a:prstGeom prst="rect">
            <a:avLst/>
          </a:prstGeom>
          <a:solidFill>
            <a:srgbClr val="3F6571"/>
          </a:solidFill>
        </p:spPr>
        <p:txBody>
          <a:bodyPr wrap="square" lIns="0" tIns="0" rIns="0" bIns="0" rtlCol="0"/>
          <a:lstStyle/>
          <a:p>
            <a:pPr algn="ctr"/>
            <a:endParaRPr lang="en-US" sz="1000" b="1" dirty="0">
              <a:solidFill>
                <a:srgbClr val="537F8B"/>
              </a:solidFill>
              <a:latin typeface="Tw Cen MT" panose="020B0602020104020603" pitchFamily="34" charset="0"/>
              <a:cs typeface="Calibri" panose="020F0502020204030204" pitchFamily="34" charset="0"/>
            </a:endParaRPr>
          </a:p>
          <a:p>
            <a:pPr algn="ctr"/>
            <a:endParaRPr lang="en-US" sz="1000" b="1" dirty="0">
              <a:solidFill>
                <a:srgbClr val="537F8B"/>
              </a:solidFill>
              <a:latin typeface="Tw Cen MT" panose="020B0602020104020603" pitchFamily="34" charset="0"/>
              <a:cs typeface="Calibri" panose="020F0502020204030204" pitchFamily="34" charset="0"/>
            </a:endParaRPr>
          </a:p>
        </p:txBody>
      </p:sp>
      <p:sp>
        <p:nvSpPr>
          <p:cNvPr id="2" name="Title 1">
            <a:extLst>
              <a:ext uri="{FF2B5EF4-FFF2-40B4-BE49-F238E27FC236}">
                <a16:creationId xmlns:a16="http://schemas.microsoft.com/office/drawing/2014/main" id="{C2414424-DEA8-410C-93E2-250F4C1E9C99}"/>
              </a:ext>
            </a:extLst>
          </p:cNvPr>
          <p:cNvSpPr>
            <a:spLocks noGrp="1"/>
          </p:cNvSpPr>
          <p:nvPr>
            <p:ph type="title"/>
          </p:nvPr>
        </p:nvSpPr>
        <p:spPr>
          <a:xfrm>
            <a:off x="1981200" y="237305"/>
            <a:ext cx="8229600" cy="1105112"/>
          </a:xfrm>
        </p:spPr>
        <p:txBody>
          <a:bodyPr/>
          <a:lstStyle/>
          <a:p>
            <a:pPr algn="ctr"/>
            <a:r>
              <a:rPr lang="en-US" b="1" dirty="0">
                <a:solidFill>
                  <a:schemeClr val="bg1"/>
                </a:solidFill>
                <a:latin typeface="Tw Cen MT" panose="020B0602020104020603" pitchFamily="34" charset="0"/>
                <a:cs typeface="Times New Roman" panose="02020603050405020304" pitchFamily="18" charset="0"/>
              </a:rPr>
              <a:t>A Teacher’s Experience</a:t>
            </a:r>
          </a:p>
        </p:txBody>
      </p:sp>
    </p:spTree>
    <p:extLst>
      <p:ext uri="{BB962C8B-B14F-4D97-AF65-F5344CB8AC3E}">
        <p14:creationId xmlns:p14="http://schemas.microsoft.com/office/powerpoint/2010/main" val="351359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FA3A9-B273-4494-B1EF-1E5AB7D1E9E3}"/>
              </a:ext>
            </a:extLst>
          </p:cNvPr>
          <p:cNvSpPr>
            <a:spLocks noGrp="1"/>
          </p:cNvSpPr>
          <p:nvPr>
            <p:ph idx="1"/>
          </p:nvPr>
        </p:nvSpPr>
        <p:spPr>
          <a:xfrm>
            <a:off x="155643" y="2098979"/>
            <a:ext cx="11887200" cy="4379642"/>
          </a:xfrm>
        </p:spPr>
        <p:txBody>
          <a:bodyPr>
            <a:normAutofit/>
          </a:bodyPr>
          <a:lstStyle/>
          <a:p>
            <a:pPr marL="0" indent="0">
              <a:buNone/>
            </a:pPr>
            <a:r>
              <a:rPr lang="en-US" altLang="en-US" sz="3000" b="1" i="1" u="sng" dirty="0">
                <a:solidFill>
                  <a:srgbClr val="3F6571"/>
                </a:solidFill>
                <a:latin typeface="Tw Cen MT" panose="020B0602020104020603" pitchFamily="34" charset="0"/>
                <a:cs typeface="Times New Roman" panose="02020603050405020304" pitchFamily="18" charset="0"/>
              </a:rPr>
              <a:t>Overwhelmed!</a:t>
            </a:r>
            <a:r>
              <a:rPr lang="en-US" altLang="en-US" sz="3000" b="1" i="1" dirty="0">
                <a:solidFill>
                  <a:srgbClr val="3F6571"/>
                </a:solidFill>
                <a:latin typeface="Tw Cen MT" panose="020B0602020104020603" pitchFamily="34" charset="0"/>
                <a:cs typeface="Times New Roman" panose="02020603050405020304" pitchFamily="18" charset="0"/>
              </a:rPr>
              <a:t> That is the best term to describe how I felt for several years - especially after my son turned 16.  Once 16, and from then on, we were continually asked “What are your plans once school is done?” We couldn’t really answer – We didn’t know or understand options. It wasn’t enough to hear about agency services just one time…the systems are so different from the school and are confusing. Too much information at once – and not really understanding what to do with it…This thing ‘</a:t>
            </a:r>
            <a:r>
              <a:rPr lang="en-US" altLang="en-US" sz="3000" b="1" i="1" u="sng" dirty="0">
                <a:solidFill>
                  <a:srgbClr val="3F6571"/>
                </a:solidFill>
                <a:latin typeface="Tw Cen MT" panose="020B0602020104020603" pitchFamily="34" charset="0"/>
                <a:cs typeface="Times New Roman" panose="02020603050405020304" pitchFamily="18" charset="0"/>
              </a:rPr>
              <a:t>guardianship</a:t>
            </a:r>
            <a:r>
              <a:rPr lang="en-US" altLang="en-US" sz="3000" b="1" i="1" dirty="0">
                <a:solidFill>
                  <a:srgbClr val="3F6571"/>
                </a:solidFill>
                <a:latin typeface="Tw Cen MT" panose="020B0602020104020603" pitchFamily="34" charset="0"/>
                <a:cs typeface="Times New Roman" panose="02020603050405020304" pitchFamily="18" charset="0"/>
              </a:rPr>
              <a:t>’ – not sure what to think – some of our friends are having a guardian appointed and some are not. My son is almost 18! We need help!</a:t>
            </a:r>
            <a:endParaRPr lang="en-US" altLang="en-US" sz="3000" b="1" dirty="0">
              <a:solidFill>
                <a:srgbClr val="3F6571"/>
              </a:solidFill>
              <a:latin typeface="Tw Cen MT" panose="020B0602020104020603" pitchFamily="34" charset="0"/>
              <a:cs typeface="Times New Roman" panose="02020603050405020304" pitchFamily="18" charset="0"/>
            </a:endParaRPr>
          </a:p>
          <a:p>
            <a:pPr marL="0" indent="0">
              <a:buNone/>
            </a:pPr>
            <a:endParaRPr lang="en-US" sz="3000" b="1" dirty="0">
              <a:solidFill>
                <a:srgbClr val="3F6571"/>
              </a:solidFill>
              <a:latin typeface="Tw Cen MT" panose="020B0602020104020603" pitchFamily="34" charset="0"/>
            </a:endParaRPr>
          </a:p>
        </p:txBody>
      </p:sp>
      <p:sp>
        <p:nvSpPr>
          <p:cNvPr id="4" name="object 2">
            <a:extLst>
              <a:ext uri="{FF2B5EF4-FFF2-40B4-BE49-F238E27FC236}">
                <a16:creationId xmlns:a16="http://schemas.microsoft.com/office/drawing/2014/main" id="{7D7ECBF6-1412-4132-8C6C-B9B37F84D9CD}"/>
              </a:ext>
            </a:extLst>
          </p:cNvPr>
          <p:cNvSpPr/>
          <p:nvPr/>
        </p:nvSpPr>
        <p:spPr>
          <a:xfrm>
            <a:off x="0" y="2608"/>
            <a:ext cx="12201831" cy="1498060"/>
          </a:xfrm>
          <a:prstGeom prst="rect">
            <a:avLst/>
          </a:prstGeom>
          <a:solidFill>
            <a:srgbClr val="3F6571"/>
          </a:solidFill>
        </p:spPr>
        <p:txBody>
          <a:bodyPr wrap="square" lIns="0" tIns="0" rIns="0" bIns="0" rtlCol="0"/>
          <a:lstStyle/>
          <a:p>
            <a:pPr algn="ctr"/>
            <a:endParaRPr lang="en-US" sz="1000" b="1" dirty="0">
              <a:solidFill>
                <a:srgbClr val="537F8B"/>
              </a:solidFill>
              <a:latin typeface="Tw Cen MT" panose="020B0602020104020603" pitchFamily="34" charset="0"/>
              <a:cs typeface="Calibri" panose="020F0502020204030204" pitchFamily="34" charset="0"/>
            </a:endParaRPr>
          </a:p>
          <a:p>
            <a:pPr algn="ctr"/>
            <a:endParaRPr lang="en-US" sz="1000" b="1" dirty="0">
              <a:solidFill>
                <a:srgbClr val="537F8B"/>
              </a:solidFill>
              <a:latin typeface="Tw Cen MT" panose="020B0602020104020603" pitchFamily="34" charset="0"/>
              <a:cs typeface="Calibri" panose="020F0502020204030204" pitchFamily="34" charset="0"/>
            </a:endParaRPr>
          </a:p>
        </p:txBody>
      </p:sp>
      <p:sp>
        <p:nvSpPr>
          <p:cNvPr id="2" name="Title 1">
            <a:extLst>
              <a:ext uri="{FF2B5EF4-FFF2-40B4-BE49-F238E27FC236}">
                <a16:creationId xmlns:a16="http://schemas.microsoft.com/office/drawing/2014/main" id="{DA9F7913-FAD9-45CB-9419-F73825BE6130}"/>
              </a:ext>
            </a:extLst>
          </p:cNvPr>
          <p:cNvSpPr>
            <a:spLocks noGrp="1"/>
          </p:cNvSpPr>
          <p:nvPr>
            <p:ph type="title"/>
          </p:nvPr>
        </p:nvSpPr>
        <p:spPr>
          <a:xfrm>
            <a:off x="1981200" y="194552"/>
            <a:ext cx="8229600" cy="1147865"/>
          </a:xfrm>
        </p:spPr>
        <p:txBody>
          <a:bodyPr/>
          <a:lstStyle/>
          <a:p>
            <a:pPr algn="ctr"/>
            <a:r>
              <a:rPr lang="en-US" b="1" dirty="0">
                <a:solidFill>
                  <a:schemeClr val="bg1"/>
                </a:solidFill>
                <a:latin typeface="Tw Cen MT" panose="020B0602020104020603" pitchFamily="34" charset="0"/>
                <a:cs typeface="Times New Roman" panose="02020603050405020304" pitchFamily="18" charset="0"/>
              </a:rPr>
              <a:t>A Parent’s Experience</a:t>
            </a:r>
          </a:p>
        </p:txBody>
      </p:sp>
      <p:cxnSp>
        <p:nvCxnSpPr>
          <p:cNvPr id="5" name="Straight Connector 4">
            <a:extLst>
              <a:ext uri="{FF2B5EF4-FFF2-40B4-BE49-F238E27FC236}">
                <a16:creationId xmlns:a16="http://schemas.microsoft.com/office/drawing/2014/main" id="{2781B01F-48C7-4A8B-8900-F5AC3EB02A38}"/>
              </a:ext>
            </a:extLst>
          </p:cNvPr>
          <p:cNvCxnSpPr>
            <a:cxnSpLocks/>
          </p:cNvCxnSpPr>
          <p:nvPr/>
        </p:nvCxnSpPr>
        <p:spPr>
          <a:xfrm>
            <a:off x="-11575" y="1505257"/>
            <a:ext cx="12213406"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116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FA3A9-B273-4494-B1EF-1E5AB7D1E9E3}"/>
              </a:ext>
            </a:extLst>
          </p:cNvPr>
          <p:cNvSpPr>
            <a:spLocks noGrp="1"/>
          </p:cNvSpPr>
          <p:nvPr>
            <p:ph idx="1"/>
          </p:nvPr>
        </p:nvSpPr>
        <p:spPr>
          <a:xfrm>
            <a:off x="233464" y="2176803"/>
            <a:ext cx="11770468" cy="4301821"/>
          </a:xfrm>
        </p:spPr>
        <p:txBody>
          <a:bodyPr>
            <a:normAutofit/>
          </a:bodyPr>
          <a:lstStyle/>
          <a:p>
            <a:pPr marL="0" indent="0">
              <a:buNone/>
            </a:pPr>
            <a:r>
              <a:rPr lang="en-US" altLang="en-US" sz="3000" b="1" i="1" dirty="0">
                <a:solidFill>
                  <a:srgbClr val="3F6571"/>
                </a:solidFill>
                <a:latin typeface="Tw Cen MT" panose="020B0602020104020603" pitchFamily="34" charset="0"/>
                <a:cs typeface="Times New Roman" panose="02020603050405020304" pitchFamily="18" charset="0"/>
              </a:rPr>
              <a:t>I have always been taken care of by my dad…we have been thinking about me having a place of my own… I am not worried about picking out my clothes and I know what food I like to eat. I have had to do some chores around the house - like clean my room, take out the trash, and help with the dishes… I can’t use a stove or oven- YET. I haven’t had to buy groceries or pay bills. At school, I am working on how to budget, and I work sometimes during the day… My best friend is Joe… Joe is going to court to get a </a:t>
            </a:r>
            <a:r>
              <a:rPr lang="en-US" altLang="en-US" sz="3000" b="1" i="1" u="sng" dirty="0">
                <a:solidFill>
                  <a:srgbClr val="3F6571"/>
                </a:solidFill>
                <a:latin typeface="Tw Cen MT" panose="020B0602020104020603" pitchFamily="34" charset="0"/>
                <a:cs typeface="Times New Roman" panose="02020603050405020304" pitchFamily="18" charset="0"/>
              </a:rPr>
              <a:t>guardian</a:t>
            </a:r>
            <a:r>
              <a:rPr lang="en-US" altLang="en-US" sz="3000" b="1" i="1" dirty="0">
                <a:solidFill>
                  <a:srgbClr val="3F6571"/>
                </a:solidFill>
                <a:latin typeface="Tw Cen MT" panose="020B0602020104020603" pitchFamily="34" charset="0"/>
                <a:cs typeface="Times New Roman" panose="02020603050405020304" pitchFamily="18" charset="0"/>
              </a:rPr>
              <a:t>. Not sure I know what that means.  I think his parents are going to keep on taking care of him. I don’t  need that… my dad can help me.</a:t>
            </a:r>
            <a:endParaRPr lang="en-US" sz="3000" b="1" i="1" dirty="0">
              <a:solidFill>
                <a:srgbClr val="3F6571"/>
              </a:solidFill>
              <a:latin typeface="Tw Cen MT" panose="020B0602020104020603" pitchFamily="34" charset="0"/>
            </a:endParaRPr>
          </a:p>
        </p:txBody>
      </p:sp>
      <p:sp>
        <p:nvSpPr>
          <p:cNvPr id="4" name="object 2">
            <a:extLst>
              <a:ext uri="{FF2B5EF4-FFF2-40B4-BE49-F238E27FC236}">
                <a16:creationId xmlns:a16="http://schemas.microsoft.com/office/drawing/2014/main" id="{BBDB867D-D87F-42C5-B9AD-339D66D88B2D}"/>
              </a:ext>
            </a:extLst>
          </p:cNvPr>
          <p:cNvSpPr/>
          <p:nvPr/>
        </p:nvSpPr>
        <p:spPr>
          <a:xfrm>
            <a:off x="0" y="2200"/>
            <a:ext cx="12201831" cy="1498060"/>
          </a:xfrm>
          <a:prstGeom prst="rect">
            <a:avLst/>
          </a:prstGeom>
          <a:solidFill>
            <a:srgbClr val="3F6571"/>
          </a:solidFill>
        </p:spPr>
        <p:txBody>
          <a:bodyPr wrap="square" lIns="0" tIns="0" rIns="0" bIns="0" rtlCol="0"/>
          <a:lstStyle/>
          <a:p>
            <a:pPr algn="ctr"/>
            <a:endParaRPr lang="en-US" sz="1000" b="1" dirty="0">
              <a:solidFill>
                <a:srgbClr val="537F8B"/>
              </a:solidFill>
              <a:latin typeface="Tw Cen MT" panose="020B0602020104020603" pitchFamily="34" charset="0"/>
              <a:cs typeface="Calibri" panose="020F0502020204030204" pitchFamily="34" charset="0"/>
            </a:endParaRPr>
          </a:p>
          <a:p>
            <a:pPr algn="ctr"/>
            <a:endParaRPr lang="en-US" sz="1000" b="1" dirty="0">
              <a:solidFill>
                <a:srgbClr val="537F8B"/>
              </a:solidFill>
              <a:latin typeface="Tw Cen MT" panose="020B0602020104020603"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2C5836D2-2CA2-4FBA-BC6C-66723061A679}"/>
              </a:ext>
            </a:extLst>
          </p:cNvPr>
          <p:cNvCxnSpPr>
            <a:cxnSpLocks/>
          </p:cNvCxnSpPr>
          <p:nvPr/>
        </p:nvCxnSpPr>
        <p:spPr>
          <a:xfrm>
            <a:off x="-11575" y="1514782"/>
            <a:ext cx="1220183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A9F7913-FAD9-45CB-9419-F73825BE6130}"/>
              </a:ext>
            </a:extLst>
          </p:cNvPr>
          <p:cNvSpPr>
            <a:spLocks noGrp="1"/>
          </p:cNvSpPr>
          <p:nvPr>
            <p:ph type="title"/>
          </p:nvPr>
        </p:nvSpPr>
        <p:spPr>
          <a:xfrm>
            <a:off x="1981200" y="198396"/>
            <a:ext cx="8229600" cy="1143000"/>
          </a:xfrm>
        </p:spPr>
        <p:txBody>
          <a:bodyPr/>
          <a:lstStyle/>
          <a:p>
            <a:pPr algn="ctr"/>
            <a:r>
              <a:rPr lang="en-US" b="1" dirty="0">
                <a:solidFill>
                  <a:schemeClr val="bg1"/>
                </a:solidFill>
                <a:latin typeface="Tw Cen MT" panose="020B0602020104020603" pitchFamily="34" charset="0"/>
                <a:cs typeface="Times New Roman" panose="02020603050405020304" pitchFamily="18" charset="0"/>
              </a:rPr>
              <a:t>A Student’s Experience</a:t>
            </a:r>
          </a:p>
        </p:txBody>
      </p:sp>
    </p:spTree>
    <p:extLst>
      <p:ext uri="{BB962C8B-B14F-4D97-AF65-F5344CB8AC3E}">
        <p14:creationId xmlns:p14="http://schemas.microsoft.com/office/powerpoint/2010/main" val="21686885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3859</TotalTime>
  <Words>5100</Words>
  <Application>Microsoft Office PowerPoint</Application>
  <PresentationFormat>Widescreen</PresentationFormat>
  <Paragraphs>580</Paragraphs>
  <Slides>63</Slides>
  <Notes>35</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Arial Black</vt:lpstr>
      <vt:lpstr>Arial Rounded MT Bold</vt:lpstr>
      <vt:lpstr>Calibri</vt:lpstr>
      <vt:lpstr>Calibri Light</vt:lpstr>
      <vt:lpstr>Times New Roman</vt:lpstr>
      <vt:lpstr>Tw Cen MT</vt:lpstr>
      <vt:lpstr>Wingdings</vt:lpstr>
      <vt:lpstr>Office Theme</vt:lpstr>
      <vt:lpstr>PowerPoint Presentation</vt:lpstr>
      <vt:lpstr>PowerPoint Presentation</vt:lpstr>
      <vt:lpstr>PowerPoint Presentation</vt:lpstr>
      <vt:lpstr>PowerPoint Presentation</vt:lpstr>
      <vt:lpstr>True or False? 1. Parents can apply for guardianship before their child turns 18.  2. Guardianship will prevent exploitation.  3. Guardianship is needed for all people with Intellectual and Developmental       Disabilities (I/DD).  4. Guardians can control what a person eats or the clothes they wear.  5. Guardianship is necessary if an individual cannot manage money. </vt:lpstr>
      <vt:lpstr>Purpose of Presentation   </vt:lpstr>
      <vt:lpstr>A Teacher’s Experience</vt:lpstr>
      <vt:lpstr>A Parent’s Experience</vt:lpstr>
      <vt:lpstr>A Student’s Experience</vt:lpstr>
      <vt:lpstr>PowerPoint Presentation</vt:lpstr>
      <vt:lpstr>Areas of Concern:</vt:lpstr>
      <vt:lpstr>PowerPoint Presentation</vt:lpstr>
      <vt:lpstr>Who usually suggests guardianship?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Ward’s Potential Rights in Jeopardy</vt:lpstr>
      <vt:lpstr>PowerPoint Presentation</vt:lpstr>
      <vt:lpstr>PowerPoint Presentation</vt:lpstr>
      <vt:lpstr>PowerPoint Presentation</vt:lpstr>
      <vt:lpstr>PowerPoint Presentation</vt:lpstr>
      <vt:lpstr>IDEA: Age of Majority –Transfer of Rights</vt:lpstr>
      <vt:lpstr>PowerPoint Presentation</vt:lpstr>
      <vt:lpstr>PowerPoint Presentation</vt:lpstr>
      <vt:lpstr>PowerPoint Presentation</vt:lpstr>
      <vt:lpstr>PowerPoint Presentation</vt:lpstr>
      <vt:lpstr>PowerPoint Presentation</vt:lpstr>
      <vt:lpstr>Supported Decision-Making</vt:lpstr>
      <vt:lpstr>How are Transition Assessment Results used?</vt:lpstr>
      <vt:lpstr>Purpose of Transition Assessment and Planning</vt:lpstr>
      <vt:lpstr>PowerPoint Presentation</vt:lpstr>
      <vt:lpstr>PowerPoint Presentation</vt:lpstr>
      <vt:lpstr>PowerPoint Presentation</vt:lpstr>
      <vt:lpstr>Circles of Support</vt:lpstr>
      <vt:lpstr>  Other Supports and Tools </vt:lpstr>
      <vt:lpstr>Assistive Technology</vt:lpstr>
      <vt:lpstr>Person-Centered Planning </vt:lpstr>
      <vt:lpstr>Self-Determination</vt:lpstr>
      <vt:lpstr>Release of Information Forms </vt:lpstr>
      <vt:lpstr> Power of Attorney </vt:lpstr>
      <vt:lpstr>Medical Power of Attorney</vt:lpstr>
      <vt:lpstr>Representative Payee</vt:lpstr>
      <vt:lpstr>Other Financial Supports</vt:lpstr>
      <vt:lpstr>PowerPoint Presentation</vt:lpstr>
      <vt:lpstr>PowerPoint Presentation</vt:lpstr>
      <vt:lpstr>PowerPoint Presentation</vt:lpstr>
      <vt:lpstr>IEP and Transition Planning</vt:lpstr>
      <vt:lpstr>Your Turn </vt:lpstr>
      <vt:lpstr>“Supported decision-making should be considered before guardianship, and the supported decision-making process should be incorporated as a part of the guardianship if guardianship is necessary.”</vt:lpstr>
      <vt:lpstr>Persons cannot be deemed incapacitated if their impairments are counterbalanced by friends, family or other support.</vt:lpstr>
      <vt:lpstr>   “We have to reject the very idea of incompetence. We need to replace it with the idea of ‘assisted competence’. This will include a range of supports that will enable individuals with cognitive disabilities to receive assistance in decision-making that will preserve their rights…”</vt:lpstr>
      <vt:lpstr>PowerPoint Presentation</vt:lpstr>
      <vt:lpstr>Considerations</vt:lpstr>
      <vt:lpstr>PowerPoint Presentation</vt:lpstr>
      <vt:lpstr>PowerPoint Presentation</vt:lpstr>
      <vt:lpstr>PowerPoint Presentation</vt:lpstr>
      <vt:lpstr>PowerPoint Presentation</vt:lpstr>
      <vt:lpstr> How to find help to get started with supported decision- making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SUPPORTED DECISION MAKING</dc:title>
  <dc:creator>salli.christenson</dc:creator>
  <cp:lastModifiedBy>Steven Johnson</cp:lastModifiedBy>
  <cp:revision>348</cp:revision>
  <cp:lastPrinted>2020-03-18T14:08:19Z</cp:lastPrinted>
  <dcterms:created xsi:type="dcterms:W3CDTF">2018-12-06T15:34:33Z</dcterms:created>
  <dcterms:modified xsi:type="dcterms:W3CDTF">2021-05-07T14:25:10Z</dcterms:modified>
</cp:coreProperties>
</file>